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3"/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Quicksand"/>
      <p:regular r:id="rId21"/>
      <p:bold r:id="rId22"/>
    </p:embeddedFont>
    <p:embeddedFont>
      <p:font typeface="Quicksand Light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8" Type="http://schemas.openxmlformats.org/officeDocument/2006/relationships/slide" Target="slides/slide3.xml"/><Relationship Id="rId26" Type="http://schemas.openxmlformats.org/officeDocument/2006/relationships/customXml" Target="../customXml/item2.xml"/><Relationship Id="rId21" Type="http://schemas.openxmlformats.org/officeDocument/2006/relationships/font" Target="fonts/Quicksand-regular.fntdata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7" Type="http://schemas.openxmlformats.org/officeDocument/2006/relationships/slide" Target="slides/slide2.xml"/><Relationship Id="rId25" Type="http://schemas.openxmlformats.org/officeDocument/2006/relationships/customXml" Target="../customXml/item1.xml"/><Relationship Id="rId20" Type="http://schemas.openxmlformats.org/officeDocument/2006/relationships/slide" Target="slides/slide15.xml"/><Relationship Id="rId2" Type="http://schemas.openxmlformats.org/officeDocument/2006/relationships/presProps" Target="presProps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24" Type="http://schemas.openxmlformats.org/officeDocument/2006/relationships/font" Target="fonts/QuicksandLight-bold.fntdata"/><Relationship Id="rId1" Type="http://schemas.openxmlformats.org/officeDocument/2006/relationships/theme" Target="theme/theme3.xml"/><Relationship Id="rId6" Type="http://schemas.openxmlformats.org/officeDocument/2006/relationships/slide" Target="slides/slide1.xml"/><Relationship Id="rId23" Type="http://schemas.openxmlformats.org/officeDocument/2006/relationships/font" Target="fonts/QuicksandLight-regular.fntdata"/><Relationship Id="rId15" Type="http://schemas.openxmlformats.org/officeDocument/2006/relationships/slide" Target="slides/slide10.xml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22" Type="http://schemas.openxmlformats.org/officeDocument/2006/relationships/font" Target="fonts/Quicksand-bold.fntdata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ncce.io/cm6m-4-s" TargetMode="External"/><Relationship Id="rId3" Type="http://schemas.openxmlformats.org/officeDocument/2006/relationships/hyperlink" Target="https://ncce.io/ogl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ommons.wikimedia.org/wiki/File:ButlersDesk.jpg" TargetMode="External"/><Relationship Id="rId3" Type="http://schemas.openxmlformats.org/officeDocument/2006/relationships/hyperlink" Target="https://creativecommons.org/licenses/by-sa/3.0/deed.en" TargetMode="Externa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ixabay.com/vectors/thumb-up-hand-like-confirm-go-top-307176/" TargetMode="Externa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5ea948baa0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5ea948baa0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Last updated: 01-07-20</a:t>
            </a:r>
            <a:endParaRPr sz="900">
              <a:solidFill>
                <a:srgbClr val="666666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66666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This resource is available online at </a:t>
            </a:r>
            <a:r>
              <a:rPr lang="en" sz="9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2"/>
              </a:rPr>
              <a:t>ncce.io/cm6m-4-s</a:t>
            </a:r>
            <a:r>
              <a:rPr lang="en" sz="9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. Resources are regularly updated – please check that you are using the latest version.</a:t>
            </a:r>
            <a:endParaRPr sz="900">
              <a:solidFill>
                <a:srgbClr val="666666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66666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This resource is licensed under the Open Government Licence, version 3. For more information on this licence, see </a:t>
            </a:r>
            <a:r>
              <a:rPr lang="en" sz="900" u="sng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ncce.io/ogl</a:t>
            </a:r>
            <a:r>
              <a:rPr lang="en" sz="9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endParaRPr sz="900">
              <a:solidFill>
                <a:srgbClr val="666666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7ede91e25b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7ede91e25b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7f0b48410f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7f0b48410f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7f75eadf1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7f75eadf1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Image source: own photo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7df750888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7df750888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Image source: </a:t>
            </a:r>
            <a:r>
              <a:rPr lang="en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2"/>
              </a:rPr>
              <a:t>https://commons.wikimedia.org/wiki/File:ButlersDesk.jpg</a:t>
            </a: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Licence: </a:t>
            </a:r>
            <a:r>
              <a:rPr lang="en" sz="1000" u="sng">
                <a:solidFill>
                  <a:srgbClr val="0000FF"/>
                </a:solidFill>
                <a:latin typeface="Quicksand"/>
                <a:ea typeface="Quicksand"/>
                <a:cs typeface="Quicksand"/>
                <a:sym typeface="Quicksan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https://creativecommons.org/licenses/by-sa/3.0/deed.en</a:t>
            </a: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 (image lightened)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5f2561cb43_0_4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5f2561cb43_0_4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Image source: </a:t>
            </a:r>
            <a:r>
              <a:rPr lang="en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2"/>
              </a:rPr>
              <a:t>https://pixabay.com/vectors/thumb-up-hand-like-confirm-go-top-307176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5fe2009ce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5fe2009ce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ea948baa0_1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5ea948baa0_1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dddfb14e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dddfb14e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Image source: own photo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dddfb14ee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dddfb14ee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ede91e25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7ede91e25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7ede91e25b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7ede91e25b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ede91e25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ede91e25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7ede91e25b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7ede91e25b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7ede91e25b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7ede91e25b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Image source: own photo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3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8316875" y="4351925"/>
            <a:ext cx="564300" cy="465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14825" l="14223" r="15015" t="14372"/>
          <a:stretch/>
        </p:blipFill>
        <p:spPr>
          <a:xfrm>
            <a:off x="8255175" y="4304125"/>
            <a:ext cx="694023" cy="6940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>
            <p:ph type="title"/>
          </p:nvPr>
        </p:nvSpPr>
        <p:spPr>
          <a:xfrm>
            <a:off x="526875" y="576775"/>
            <a:ext cx="8095800" cy="20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532725" y="2665400"/>
            <a:ext cx="8095800" cy="7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ives / Questions / Lists">
  <p:cSld name="TITLE_4_1_1_1_2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idx="1" type="body"/>
          </p:nvPr>
        </p:nvSpPr>
        <p:spPr>
          <a:xfrm>
            <a:off x="310900" y="1017725"/>
            <a:ext cx="8522100" cy="3811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" name="Google Shape;69;p12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and text under (with heading)">
  <p:cSld name="TITLE_4_1_1_2_1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/>
          <p:nvPr>
            <p:ph idx="1" type="body"/>
          </p:nvPr>
        </p:nvSpPr>
        <p:spPr>
          <a:xfrm>
            <a:off x="310900" y="1017725"/>
            <a:ext cx="8521200" cy="3097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2" name="Google Shape;72;p13"/>
          <p:cNvSpPr txBox="1"/>
          <p:nvPr>
            <p:ph idx="2" type="body"/>
          </p:nvPr>
        </p:nvSpPr>
        <p:spPr>
          <a:xfrm>
            <a:off x="310900" y="4117599"/>
            <a:ext cx="8521200" cy="6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" name="Google Shape;75;p13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and text under (no heading)">
  <p:cSld name="TITLE_4_1_1_1_4_1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310900" y="472000"/>
            <a:ext cx="8521200" cy="3795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2" type="body"/>
          </p:nvPr>
        </p:nvSpPr>
        <p:spPr>
          <a:xfrm>
            <a:off x="310900" y="4282175"/>
            <a:ext cx="8521200" cy="54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" name="Google Shape;80;p14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(no text under)">
  <p:cSld name="TITLE_4_1_1_1_3_2_1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idx="1" type="body"/>
          </p:nvPr>
        </p:nvSpPr>
        <p:spPr>
          <a:xfrm>
            <a:off x="310900" y="1017725"/>
            <a:ext cx="8521200" cy="3811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3" name="Google Shape;83;p15"/>
          <p:cNvSpPr txBox="1"/>
          <p:nvPr>
            <p:ph type="title"/>
          </p:nvPr>
        </p:nvSpPr>
        <p:spPr>
          <a:xfrm>
            <a:off x="310900" y="319600"/>
            <a:ext cx="8521200" cy="7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4" name="Google Shape;84;p15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5" name="Google Shape;85;p15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or Images side by side">
  <p:cSld name="TITLE_4_1_1_1_3_1_1_1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8" name="Google Shape;88;p16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9" name="Google Shape;89;p16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" name="Google Shape;90;p16"/>
          <p:cNvSpPr txBox="1"/>
          <p:nvPr>
            <p:ph idx="2" type="body"/>
          </p:nvPr>
        </p:nvSpPr>
        <p:spPr>
          <a:xfrm>
            <a:off x="4736600" y="1170100"/>
            <a:ext cx="4096500" cy="365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1" name="Google Shape;91;p16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ext">
  <p:cSld name="TITLE_4_1_1_1_1_1_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title"/>
          </p:nvPr>
        </p:nvSpPr>
        <p:spPr>
          <a:xfrm>
            <a:off x="310900" y="319600"/>
            <a:ext cx="8521200" cy="450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600"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4" name="Google Shape;94;p17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17"/>
          <p:cNvSpPr txBox="1"/>
          <p:nvPr>
            <p:ph idx="1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ives / Questions / Lists">
  <p:cSld name="TITLE_4_1_1_1_2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idx="1" type="body"/>
          </p:nvPr>
        </p:nvSpPr>
        <p:spPr>
          <a:xfrm>
            <a:off x="310900" y="1017725"/>
            <a:ext cx="8522100" cy="3811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3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and text under (with heading)">
  <p:cSld name="TITLE_4_1_1_2_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0900" y="1017725"/>
            <a:ext cx="8521200" cy="3097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2" type="body"/>
          </p:nvPr>
        </p:nvSpPr>
        <p:spPr>
          <a:xfrm>
            <a:off x="310900" y="4117599"/>
            <a:ext cx="8521200" cy="6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" name="Google Shape;25;p4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and text under (no heading)">
  <p:cSld name="TITLE_4_1_1_1_4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0900" y="472000"/>
            <a:ext cx="8521200" cy="3795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310900" y="4282175"/>
            <a:ext cx="8521200" cy="54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5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(no text under)">
  <p:cSld name="TITLE_4_1_1_1_3_2_1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idx="1" type="body"/>
          </p:nvPr>
        </p:nvSpPr>
        <p:spPr>
          <a:xfrm>
            <a:off x="310900" y="1017725"/>
            <a:ext cx="8521200" cy="3811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310900" y="319600"/>
            <a:ext cx="8521200" cy="7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6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or Images side by side">
  <p:cSld name="TITLE_4_1_1_1_3_1_1_1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" name="Google Shape;40;p7"/>
          <p:cNvSpPr txBox="1"/>
          <p:nvPr>
            <p:ph idx="2" type="body"/>
          </p:nvPr>
        </p:nvSpPr>
        <p:spPr>
          <a:xfrm>
            <a:off x="4736600" y="1170100"/>
            <a:ext cx="4096500" cy="365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ext">
  <p:cSld name="TITLE_4_1_1_1_1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310900" y="319600"/>
            <a:ext cx="8521200" cy="450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600"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" name="Google Shape;45;p8"/>
          <p:cNvSpPr txBox="1"/>
          <p:nvPr>
            <p:ph idx="1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xt lesson">
  <p:cSld name="SECTION_HEADER_2_1_2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-75" y="0"/>
            <a:ext cx="9144000" cy="5143500"/>
          </a:xfrm>
          <a:prstGeom prst="rect">
            <a:avLst/>
          </a:prstGeom>
          <a:solidFill>
            <a:srgbClr val="5B5BA5">
              <a:alpha val="13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/>
          <p:nvPr/>
        </p:nvSpPr>
        <p:spPr>
          <a:xfrm>
            <a:off x="-9750" y="-4475"/>
            <a:ext cx="9153900" cy="30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9"/>
          <p:cNvSpPr txBox="1"/>
          <p:nvPr/>
        </p:nvSpPr>
        <p:spPr>
          <a:xfrm>
            <a:off x="-270017" y="-45000"/>
            <a:ext cx="9021000" cy="2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Next lesson...</a:t>
            </a:r>
            <a:endParaRPr b="1" sz="13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0" name="Google Shape;50;p9"/>
          <p:cNvSpPr txBox="1"/>
          <p:nvPr>
            <p:ph type="title"/>
          </p:nvPr>
        </p:nvSpPr>
        <p:spPr>
          <a:xfrm>
            <a:off x="542575" y="1029300"/>
            <a:ext cx="5130600" cy="5028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/>
        </p:txBody>
      </p:sp>
      <p:sp>
        <p:nvSpPr>
          <p:cNvPr id="51" name="Google Shape;51;p9"/>
          <p:cNvSpPr txBox="1"/>
          <p:nvPr>
            <p:ph idx="1" type="subTitle"/>
          </p:nvPr>
        </p:nvSpPr>
        <p:spPr>
          <a:xfrm>
            <a:off x="534600" y="1659650"/>
            <a:ext cx="5130600" cy="10860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2" type="title"/>
          </p:nvPr>
        </p:nvSpPr>
        <p:spPr>
          <a:xfrm>
            <a:off x="526875" y="2745600"/>
            <a:ext cx="5130600" cy="5028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/>
        </p:txBody>
      </p:sp>
      <p:sp>
        <p:nvSpPr>
          <p:cNvPr id="53" name="Google Shape;53;p9"/>
          <p:cNvSpPr txBox="1"/>
          <p:nvPr>
            <p:ph idx="3" type="subTitle"/>
          </p:nvPr>
        </p:nvSpPr>
        <p:spPr>
          <a:xfrm>
            <a:off x="522975" y="3392825"/>
            <a:ext cx="5150100" cy="10515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3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/>
          <p:nvPr/>
        </p:nvSpPr>
        <p:spPr>
          <a:xfrm>
            <a:off x="8316875" y="4351925"/>
            <a:ext cx="564300" cy="465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" name="Google Shape;61;p11"/>
          <p:cNvPicPr preferRelativeResize="0"/>
          <p:nvPr/>
        </p:nvPicPr>
        <p:blipFill rotWithShape="1">
          <a:blip r:embed="rId2">
            <a:alphaModFix/>
          </a:blip>
          <a:srcRect b="14825" l="14223" r="15015" t="14372"/>
          <a:stretch/>
        </p:blipFill>
        <p:spPr>
          <a:xfrm>
            <a:off x="8255175" y="4304125"/>
            <a:ext cx="694023" cy="694026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1"/>
          <p:cNvSpPr txBox="1"/>
          <p:nvPr>
            <p:ph type="title"/>
          </p:nvPr>
        </p:nvSpPr>
        <p:spPr>
          <a:xfrm>
            <a:off x="526875" y="576775"/>
            <a:ext cx="8095800" cy="20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1" type="subTitle"/>
          </p:nvPr>
        </p:nvSpPr>
        <p:spPr>
          <a:xfrm>
            <a:off x="532725" y="2665400"/>
            <a:ext cx="8095800" cy="7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1155CC">
            <a:alpha val="5590"/>
          </a:srgbClr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2725"/>
            <a:ext cx="9144000" cy="30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310900" y="310900"/>
            <a:ext cx="85215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b="1" sz="2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310900" y="1017725"/>
            <a:ext cx="8521500" cy="38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Char char="●"/>
              <a:defRPr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196">
          <p15:clr>
            <a:srgbClr val="EA4335"/>
          </p15:clr>
        </p15:guide>
        <p15:guide id="2" orient="horz" pos="196">
          <p15:clr>
            <a:srgbClr val="EA4335"/>
          </p15:clr>
        </p15:guide>
        <p15:guide id="3" orient="horz" pos="641">
          <p15:clr>
            <a:srgbClr val="EA4335"/>
          </p15:clr>
        </p15:guide>
        <p15:guide id="4" pos="2776">
          <p15:clr>
            <a:srgbClr val="EA4335"/>
          </p15:clr>
        </p15:guide>
        <p15:guide id="5" orient="horz" pos="812">
          <p15:clr>
            <a:srgbClr val="EA4335"/>
          </p15:clr>
        </p15:guide>
        <p15:guide id="6" pos="2984">
          <p15:clr>
            <a:srgbClr val="EA4335"/>
          </p15:clr>
        </p15:guide>
        <p15:guide id="7" pos="5564">
          <p15:clr>
            <a:srgbClr val="EA4335"/>
          </p15:clr>
        </p15:guide>
        <p15:guide id="8" orient="horz" pos="2592">
          <p15:clr>
            <a:srgbClr val="EA4335"/>
          </p15:clr>
        </p15:guide>
        <p15:guide id="9" pos="2448">
          <p15:clr>
            <a:srgbClr val="EA4335"/>
          </p15:clr>
        </p15:guide>
        <p15:guide id="10" pos="3312">
          <p15:clr>
            <a:srgbClr val="EA4335"/>
          </p15:clr>
        </p15:guide>
        <p15:guide id="11" orient="horz" pos="3041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1155CC">
            <a:alpha val="5590"/>
          </a:srgbClr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/>
          <p:nvPr/>
        </p:nvSpPr>
        <p:spPr>
          <a:xfrm>
            <a:off x="0" y="2725"/>
            <a:ext cx="9144000" cy="30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0"/>
          <p:cNvSpPr txBox="1"/>
          <p:nvPr>
            <p:ph type="title"/>
          </p:nvPr>
        </p:nvSpPr>
        <p:spPr>
          <a:xfrm>
            <a:off x="310900" y="310900"/>
            <a:ext cx="85215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b="1" sz="2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7" name="Google Shape;57;p10"/>
          <p:cNvSpPr txBox="1"/>
          <p:nvPr>
            <p:ph idx="1" type="body"/>
          </p:nvPr>
        </p:nvSpPr>
        <p:spPr>
          <a:xfrm>
            <a:off x="310900" y="1017725"/>
            <a:ext cx="8521500" cy="38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Char char="●"/>
              <a:defRPr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  <p:sp>
        <p:nvSpPr>
          <p:cNvPr id="58" name="Google Shape;58;p10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196">
          <p15:clr>
            <a:srgbClr val="EA4335"/>
          </p15:clr>
        </p15:guide>
        <p15:guide id="2" orient="horz" pos="196">
          <p15:clr>
            <a:srgbClr val="EA4335"/>
          </p15:clr>
        </p15:guide>
        <p15:guide id="3" orient="horz" pos="641">
          <p15:clr>
            <a:srgbClr val="EA4335"/>
          </p15:clr>
        </p15:guide>
        <p15:guide id="4" pos="2776">
          <p15:clr>
            <a:srgbClr val="EA4335"/>
          </p15:clr>
        </p15:guide>
        <p15:guide id="5" orient="horz" pos="812">
          <p15:clr>
            <a:srgbClr val="EA4335"/>
          </p15:clr>
        </p15:guide>
        <p15:guide id="6" pos="2984">
          <p15:clr>
            <a:srgbClr val="EA4335"/>
          </p15:clr>
        </p15:guide>
        <p15:guide id="7" pos="5564">
          <p15:clr>
            <a:srgbClr val="EA4335"/>
          </p15:clr>
        </p15:guide>
        <p15:guide id="8" orient="horz" pos="2592">
          <p15:clr>
            <a:srgbClr val="EA4335"/>
          </p15:clr>
        </p15:guide>
        <p15:guide id="9" pos="2448">
          <p15:clr>
            <a:srgbClr val="EA4335"/>
          </p15:clr>
        </p15:guide>
        <p15:guide id="10" pos="3312">
          <p15:clr>
            <a:srgbClr val="EA4335"/>
          </p15:clr>
        </p15:guide>
        <p15:guide id="11" orient="horz" pos="304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docs.google.com/presentation/d/1PAsMta2AeAl10lFgNlZxi2IVM_6GKYzcCL4XDjydfQA/copy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drive.google.com/file/d/1vrQBHoDvWewC9hLO1ogqu26faqLFzdCD/view" TargetMode="External"/><Relationship Id="rId4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526875" y="576775"/>
            <a:ext cx="8095800" cy="20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4: Making holes</a:t>
            </a:r>
            <a:endParaRPr/>
          </a:p>
        </p:txBody>
      </p:sp>
      <p:sp>
        <p:nvSpPr>
          <p:cNvPr id="101" name="Google Shape;101;p18"/>
          <p:cNvSpPr txBox="1"/>
          <p:nvPr>
            <p:ph idx="1" type="subTitle"/>
          </p:nvPr>
        </p:nvSpPr>
        <p:spPr>
          <a:xfrm>
            <a:off x="526875" y="3306375"/>
            <a:ext cx="8095800" cy="7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6 – Creating media – 3D modelling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8"/>
          <p:cNvSpPr txBox="1"/>
          <p:nvPr/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3"/>
              </a:rPr>
              <a:t>Save a copy</a:t>
            </a:r>
            <a:endParaRPr b="1" sz="12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3D objects as </a:t>
            </a:r>
            <a:r>
              <a:rPr lang="en"/>
              <a:t>placeholders</a:t>
            </a:r>
            <a:endParaRPr/>
          </a:p>
        </p:txBody>
      </p:sp>
      <p:sp>
        <p:nvSpPr>
          <p:cNvPr id="202" name="Google Shape;202;p27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3" name="Google Shape;203;p27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2</a:t>
            </a:r>
            <a:endParaRPr/>
          </a:p>
        </p:txBody>
      </p:sp>
      <p:pic>
        <p:nvPicPr>
          <p:cNvPr id="204" name="Google Shape;204;p27" title="##### A2 Resource: Making holes (video)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9438" y="1017700"/>
            <a:ext cx="5094666" cy="382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8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Grouping 3D objects</a:t>
            </a:r>
            <a:endParaRPr/>
          </a:p>
        </p:txBody>
      </p:sp>
      <p:sp>
        <p:nvSpPr>
          <p:cNvPr id="210" name="Google Shape;210;p28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1" name="Google Shape;211;p28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2</a:t>
            </a:r>
            <a:endParaRPr/>
          </a:p>
        </p:txBody>
      </p:sp>
      <p:sp>
        <p:nvSpPr>
          <p:cNvPr id="212" name="Google Shape;212;p28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happens when you try to move grouped 3D objects?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 grouped 3D objects be moved in the same way as ungrouped 3D objects?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Once 3D objects have been grouped, can they be ungrouped?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can you alter the size of a hole in a solid 3D object?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13" name="Google Shape;21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7800" y="1535700"/>
            <a:ext cx="3020266" cy="236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9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Creating a pencil holder</a:t>
            </a:r>
            <a:endParaRPr/>
          </a:p>
        </p:txBody>
      </p:sp>
      <p:sp>
        <p:nvSpPr>
          <p:cNvPr id="219" name="Google Shape;219;p29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0" name="Google Shape;220;p29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2</a:t>
            </a:r>
            <a:endParaRPr/>
          </a:p>
        </p:txBody>
      </p:sp>
      <p:sp>
        <p:nvSpPr>
          <p:cNvPr id="221" name="Google Shape;221;p29"/>
          <p:cNvSpPr txBox="1"/>
          <p:nvPr>
            <p:ph idx="1" type="body"/>
          </p:nvPr>
        </p:nvSpPr>
        <p:spPr>
          <a:xfrm>
            <a:off x="4736600" y="3387325"/>
            <a:ext cx="3659100" cy="12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height of each section’s base is 2 mm.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 width of each section’s side is 1 mm.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22" name="Google Shape;22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4901" y="948800"/>
            <a:ext cx="3345675" cy="220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9"/>
          <p:cNvPicPr preferRelativeResize="0"/>
          <p:nvPr/>
        </p:nvPicPr>
        <p:blipFill rotWithShape="1">
          <a:blip r:embed="rId4">
            <a:alphaModFix/>
          </a:blip>
          <a:srcRect b="0" l="0" r="0" t="7192"/>
          <a:stretch/>
        </p:blipFill>
        <p:spPr>
          <a:xfrm>
            <a:off x="568775" y="948790"/>
            <a:ext cx="3659001" cy="3928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0"/>
          <p:cNvSpPr txBox="1"/>
          <p:nvPr>
            <p:ph idx="1" type="body"/>
          </p:nvPr>
        </p:nvSpPr>
        <p:spPr>
          <a:xfrm>
            <a:off x="310900" y="1170124"/>
            <a:ext cx="4096500" cy="12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pencil holder was made up of many cylinders.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Real-world objects can contain many 3D shapes.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What 3D shapes can you identify within this object?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30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Identifying 3D shapes</a:t>
            </a:r>
            <a:endParaRPr/>
          </a:p>
        </p:txBody>
      </p:sp>
      <p:sp>
        <p:nvSpPr>
          <p:cNvPr id="230" name="Google Shape;230;p30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1" name="Google Shape;231;p30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Plenary</a:t>
            </a:r>
            <a:endParaRPr/>
          </a:p>
        </p:txBody>
      </p:sp>
      <p:pic>
        <p:nvPicPr>
          <p:cNvPr id="232" name="Google Shape;23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3000" y="793125"/>
            <a:ext cx="3999313" cy="382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1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 can identify the 3D shapes needed to create a model of a real-world object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 can create digital 3D objects of an appropriate size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I can group a digital 3D shape and a placeholder to create a hole in an object</a:t>
            </a:r>
            <a:endParaRPr/>
          </a:p>
        </p:txBody>
      </p:sp>
      <p:sp>
        <p:nvSpPr>
          <p:cNvPr id="238" name="Google Shape;238;p31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confident are you? (1–</a:t>
            </a:r>
            <a:r>
              <a:rPr lang="en"/>
              <a:t>3</a:t>
            </a:r>
            <a:r>
              <a:rPr lang="en"/>
              <a:t>)</a:t>
            </a:r>
            <a:endParaRPr/>
          </a:p>
        </p:txBody>
      </p:sp>
      <p:sp>
        <p:nvSpPr>
          <p:cNvPr id="239" name="Google Shape;239;p31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0" name="Google Shape;240;p31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Assessment</a:t>
            </a:r>
            <a:endParaRPr/>
          </a:p>
        </p:txBody>
      </p:sp>
      <p:sp>
        <p:nvSpPr>
          <p:cNvPr id="241" name="Google Shape;241;p31"/>
          <p:cNvSpPr txBox="1"/>
          <p:nvPr/>
        </p:nvSpPr>
        <p:spPr>
          <a:xfrm>
            <a:off x="6185600" y="1292600"/>
            <a:ext cx="1904100" cy="4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3</a:t>
            </a:r>
            <a:r>
              <a:rPr b="1" lang="en" sz="15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– Very confident</a:t>
            </a:r>
            <a:endParaRPr b="1" sz="15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42" name="Google Shape;242;p31"/>
          <p:cNvSpPr txBox="1"/>
          <p:nvPr/>
        </p:nvSpPr>
        <p:spPr>
          <a:xfrm>
            <a:off x="6263000" y="3414350"/>
            <a:ext cx="1904100" cy="4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1 – Not confident</a:t>
            </a:r>
            <a:endParaRPr b="1" sz="15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43" name="Google Shape;24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68224" y="1131670"/>
            <a:ext cx="485775" cy="79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7981799" y="2192558"/>
            <a:ext cx="485775" cy="79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8032624" y="3253433"/>
            <a:ext cx="485775" cy="79672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1"/>
          <p:cNvSpPr txBox="1"/>
          <p:nvPr/>
        </p:nvSpPr>
        <p:spPr>
          <a:xfrm>
            <a:off x="6185600" y="2347550"/>
            <a:ext cx="1448100" cy="4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2 – Unsure </a:t>
            </a:r>
            <a:endParaRPr b="1" sz="15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2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In this lesson, you...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Used 3D objects as placeholders to make holes in other 3D objects, in order to create a pencil holder desk tidy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32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lesson</a:t>
            </a:r>
            <a:endParaRPr/>
          </a:p>
        </p:txBody>
      </p:sp>
      <p:sp>
        <p:nvSpPr>
          <p:cNvPr id="253" name="Google Shape;253;p32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4" name="Google Shape;254;p32"/>
          <p:cNvSpPr txBox="1"/>
          <p:nvPr>
            <p:ph idx="2" type="body"/>
          </p:nvPr>
        </p:nvSpPr>
        <p:spPr>
          <a:xfrm>
            <a:off x="4736600" y="1170100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Next lesson, you will…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Plan your own design for a photo frame.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2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idx="1" type="body"/>
          </p:nvPr>
        </p:nvSpPr>
        <p:spPr>
          <a:xfrm>
            <a:off x="310900" y="1017725"/>
            <a:ext cx="8522100" cy="38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To identify that physical objects can be broken down into a collection of 3D shapes</a:t>
            </a:r>
            <a:endParaRPr b="1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 can identify the 3D shapes needed to create a model of a real-world object</a:t>
            </a:r>
            <a:endParaRPr/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 can create digital 3D objects of an appropriate size</a:t>
            </a:r>
            <a:endParaRPr/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I can group a digital 3D shape and a placeholder to create a hole in an object</a:t>
            </a:r>
            <a:endParaRPr/>
          </a:p>
        </p:txBody>
      </p:sp>
      <p:sp>
        <p:nvSpPr>
          <p:cNvPr id="108" name="Google Shape;108;p19"/>
          <p:cNvSpPr txBox="1"/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4: Making holes</a:t>
            </a:r>
            <a:endParaRPr/>
          </a:p>
        </p:txBody>
      </p:sp>
      <p:sp>
        <p:nvSpPr>
          <p:cNvPr id="109" name="Google Shape;109;p19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0" name="Google Shape;110;p19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</a:t>
            </a:r>
            <a:r>
              <a:rPr lang="en"/>
              <a:t> will be using 3D objects on-screen to produce your own 3D model of a pencil holder desk tidy.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In order for all our stationery to be stored, it is important that each part of the model has the correct </a:t>
            </a:r>
            <a:r>
              <a:rPr lang="en"/>
              <a:t>dimensions, or measurements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0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Making 3D models of the correct size</a:t>
            </a:r>
            <a:endParaRPr/>
          </a:p>
        </p:txBody>
      </p:sp>
      <p:sp>
        <p:nvSpPr>
          <p:cNvPr id="117" name="Google Shape;117;p20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" name="Google Shape;118;p20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pic>
        <p:nvPicPr>
          <p:cNvPr id="119" name="Google Shape;119;p20"/>
          <p:cNvPicPr preferRelativeResize="0"/>
          <p:nvPr/>
        </p:nvPicPr>
        <p:blipFill rotWithShape="1">
          <a:blip r:embed="rId3">
            <a:alphaModFix/>
          </a:blip>
          <a:srcRect b="11190" l="0" r="0" t="0"/>
          <a:stretch/>
        </p:blipFill>
        <p:spPr>
          <a:xfrm>
            <a:off x="5195750" y="1092725"/>
            <a:ext cx="2865747" cy="3393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Tinkercad displays measurements using millimetres (mm).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On the workplane: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One small square measures 1 mm x 1 mm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One large square measures 10 mm x 10 mm (the same as 1 cm x 1 cm)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1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Measurements in Tinkercad</a:t>
            </a:r>
            <a:endParaRPr/>
          </a:p>
        </p:txBody>
      </p:sp>
      <p:sp>
        <p:nvSpPr>
          <p:cNvPr id="126" name="Google Shape;126;p21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21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1</a:t>
            </a:r>
            <a:endParaRPr/>
          </a:p>
        </p:txBody>
      </p:sp>
      <p:pic>
        <p:nvPicPr>
          <p:cNvPr id="128" name="Google Shape;12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4600" y="1017700"/>
            <a:ext cx="3653450" cy="35579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" name="Google Shape;129;p21"/>
          <p:cNvCxnSpPr/>
          <p:nvPr/>
        </p:nvCxnSpPr>
        <p:spPr>
          <a:xfrm>
            <a:off x="6494175" y="1705400"/>
            <a:ext cx="27300" cy="16236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30" name="Google Shape;130;p21"/>
          <p:cNvSpPr txBox="1"/>
          <p:nvPr/>
        </p:nvSpPr>
        <p:spPr>
          <a:xfrm>
            <a:off x="6933100" y="1017700"/>
            <a:ext cx="888300" cy="4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10 mm</a:t>
            </a:r>
            <a:endParaRPr/>
          </a:p>
        </p:txBody>
      </p:sp>
      <p:sp>
        <p:nvSpPr>
          <p:cNvPr id="131" name="Google Shape;131;p21"/>
          <p:cNvSpPr txBox="1"/>
          <p:nvPr/>
        </p:nvSpPr>
        <p:spPr>
          <a:xfrm>
            <a:off x="5543800" y="2187550"/>
            <a:ext cx="888300" cy="4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10 mm</a:t>
            </a:r>
            <a:endParaRPr/>
          </a:p>
        </p:txBody>
      </p:sp>
      <p:cxnSp>
        <p:nvCxnSpPr>
          <p:cNvPr id="132" name="Google Shape;132;p21"/>
          <p:cNvCxnSpPr/>
          <p:nvPr/>
        </p:nvCxnSpPr>
        <p:spPr>
          <a:xfrm flipH="1" rot="10800000">
            <a:off x="6628250" y="1569100"/>
            <a:ext cx="1584900" cy="102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resizing objects, Tinkercad displays the 3D shape’s dimensions in </a:t>
            </a:r>
            <a:r>
              <a:rPr lang="en"/>
              <a:t>millimetres</a:t>
            </a:r>
            <a:r>
              <a:rPr lang="en"/>
              <a:t>.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does 42.00 mean? How about 34.00?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Could you estimate the 3D shape’s dimensions without resizing it?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could you view the height of the 3D shape?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2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Dimensions of 3D objects</a:t>
            </a:r>
            <a:endParaRPr/>
          </a:p>
        </p:txBody>
      </p:sp>
      <p:sp>
        <p:nvSpPr>
          <p:cNvPr id="139" name="Google Shape;139;p22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0" name="Google Shape;140;p22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1</a:t>
            </a:r>
            <a:endParaRPr/>
          </a:p>
        </p:txBody>
      </p:sp>
      <p:pic>
        <p:nvPicPr>
          <p:cNvPr id="141" name="Google Shape;14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9800" y="1170100"/>
            <a:ext cx="3926300" cy="327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lifting objects, Tinkercad also displays the distance of the 3D shape from the workplane, or base, in </a:t>
            </a:r>
            <a:r>
              <a:rPr lang="en"/>
              <a:t>millimetres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3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Dimensions of 3D objects</a:t>
            </a:r>
            <a:endParaRPr/>
          </a:p>
        </p:txBody>
      </p:sp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9" name="Google Shape;149;p23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1</a:t>
            </a:r>
            <a:endParaRPr/>
          </a:p>
        </p:txBody>
      </p:sp>
      <p:pic>
        <p:nvPicPr>
          <p:cNvPr id="150" name="Google Shape;15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9800" y="1170100"/>
            <a:ext cx="4411502" cy="350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/>
          <p:nvPr>
            <p:ph idx="1" type="body"/>
          </p:nvPr>
        </p:nvSpPr>
        <p:spPr>
          <a:xfrm>
            <a:off x="310900" y="1170125"/>
            <a:ext cx="85212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the activity sheet, can you create 3D objects with the specified dimensions?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Once you’ve finished, challenge a partner to produce a shape with specific dimensions.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4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Resizing to specific dimensions</a:t>
            </a:r>
            <a:endParaRPr/>
          </a:p>
        </p:txBody>
      </p:sp>
      <p:sp>
        <p:nvSpPr>
          <p:cNvPr id="157" name="Google Shape;157;p24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8" name="Google Shape;158;p24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1</a:t>
            </a:r>
            <a:endParaRPr/>
          </a:p>
        </p:txBody>
      </p:sp>
      <p:pic>
        <p:nvPicPr>
          <p:cNvPr id="159" name="Google Shape;159;p24"/>
          <p:cNvPicPr preferRelativeResize="0"/>
          <p:nvPr/>
        </p:nvPicPr>
        <p:blipFill rotWithShape="1">
          <a:blip r:embed="rId3">
            <a:alphaModFix/>
          </a:blip>
          <a:srcRect b="70972" l="0" r="0" t="0"/>
          <a:stretch/>
        </p:blipFill>
        <p:spPr>
          <a:xfrm>
            <a:off x="1782125" y="2071200"/>
            <a:ext cx="4676775" cy="1990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0" name="Google Shape;160;p24"/>
          <p:cNvCxnSpPr/>
          <p:nvPr/>
        </p:nvCxnSpPr>
        <p:spPr>
          <a:xfrm flipH="1" rot="10800000">
            <a:off x="2980375" y="2191600"/>
            <a:ext cx="2114700" cy="138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61" name="Google Shape;161;p24"/>
          <p:cNvCxnSpPr/>
          <p:nvPr/>
        </p:nvCxnSpPr>
        <p:spPr>
          <a:xfrm>
            <a:off x="5656800" y="2455675"/>
            <a:ext cx="24900" cy="13869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62" name="Google Shape;162;p24"/>
          <p:cNvCxnSpPr/>
          <p:nvPr/>
        </p:nvCxnSpPr>
        <p:spPr>
          <a:xfrm>
            <a:off x="4909800" y="2252500"/>
            <a:ext cx="650700" cy="1224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63" name="Google Shape;163;p24"/>
          <p:cNvSpPr txBox="1"/>
          <p:nvPr/>
        </p:nvSpPr>
        <p:spPr>
          <a:xfrm>
            <a:off x="3251125" y="1757100"/>
            <a:ext cx="14313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100 mm</a:t>
            </a:r>
            <a:endParaRPr b="1" sz="24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64" name="Google Shape;164;p24"/>
          <p:cNvSpPr txBox="1"/>
          <p:nvPr/>
        </p:nvSpPr>
        <p:spPr>
          <a:xfrm>
            <a:off x="5750175" y="2909500"/>
            <a:ext cx="12825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80 mm</a:t>
            </a:r>
            <a:endParaRPr b="1" sz="24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65" name="Google Shape;165;p24"/>
          <p:cNvSpPr txBox="1"/>
          <p:nvPr/>
        </p:nvSpPr>
        <p:spPr>
          <a:xfrm>
            <a:off x="5028000" y="1612825"/>
            <a:ext cx="12825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20 mm</a:t>
            </a:r>
            <a:endParaRPr b="1" sz="24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/>
          <p:nvPr>
            <p:ph idx="1" type="body"/>
          </p:nvPr>
        </p:nvSpPr>
        <p:spPr>
          <a:xfrm>
            <a:off x="310900" y="1170125"/>
            <a:ext cx="8521200" cy="39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3D objects can be used as placeholders to create holes in other 3D objects.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5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3D objects as placeholders</a:t>
            </a:r>
            <a:endParaRPr/>
          </a:p>
        </p:txBody>
      </p:sp>
      <p:sp>
        <p:nvSpPr>
          <p:cNvPr id="172" name="Google Shape;172;p25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3" name="Google Shape;173;p25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2</a:t>
            </a:r>
            <a:endParaRPr/>
          </a:p>
        </p:txBody>
      </p:sp>
      <p:pic>
        <p:nvPicPr>
          <p:cNvPr id="174" name="Google Shape;17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975" y="2095075"/>
            <a:ext cx="3020266" cy="236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8300" y="2095075"/>
            <a:ext cx="2095900" cy="242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88275" y="2095087"/>
            <a:ext cx="2286000" cy="2396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6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3D objects as placeholders</a:t>
            </a:r>
            <a:endParaRPr/>
          </a:p>
        </p:txBody>
      </p:sp>
      <p:sp>
        <p:nvSpPr>
          <p:cNvPr id="182" name="Google Shape;182;p26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3" name="Google Shape;183;p26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2</a:t>
            </a:r>
            <a:endParaRPr/>
          </a:p>
        </p:txBody>
      </p:sp>
      <p:sp>
        <p:nvSpPr>
          <p:cNvPr id="184" name="Google Shape;184;p26"/>
          <p:cNvSpPr txBox="1"/>
          <p:nvPr>
            <p:ph idx="2" type="body"/>
          </p:nvPr>
        </p:nvSpPr>
        <p:spPr>
          <a:xfrm>
            <a:off x="311900" y="1170100"/>
            <a:ext cx="8521200" cy="73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Part of our pencil holder’s base can be made using 3D objects as placeholders.</a:t>
            </a:r>
            <a:endParaRPr/>
          </a:p>
        </p:txBody>
      </p:sp>
      <p:pic>
        <p:nvPicPr>
          <p:cNvPr id="185" name="Google Shape;185;p26"/>
          <p:cNvPicPr preferRelativeResize="0"/>
          <p:nvPr/>
        </p:nvPicPr>
        <p:blipFill rotWithShape="1">
          <a:blip r:embed="rId3">
            <a:alphaModFix/>
          </a:blip>
          <a:srcRect b="12822" l="9670" r="40815" t="56015"/>
          <a:stretch/>
        </p:blipFill>
        <p:spPr>
          <a:xfrm>
            <a:off x="695600" y="2052700"/>
            <a:ext cx="3128199" cy="26249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6" name="Google Shape;186;p26"/>
          <p:cNvCxnSpPr/>
          <p:nvPr/>
        </p:nvCxnSpPr>
        <p:spPr>
          <a:xfrm flipH="1" rot="10800000">
            <a:off x="1005475" y="3384825"/>
            <a:ext cx="1882200" cy="42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87" name="Google Shape;187;p26"/>
          <p:cNvCxnSpPr/>
          <p:nvPr/>
        </p:nvCxnSpPr>
        <p:spPr>
          <a:xfrm flipH="1" rot="10800000">
            <a:off x="936750" y="3253225"/>
            <a:ext cx="2028300" cy="60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88" name="Google Shape;188;p26"/>
          <p:cNvSpPr txBox="1"/>
          <p:nvPr/>
        </p:nvSpPr>
        <p:spPr>
          <a:xfrm>
            <a:off x="1675925" y="2535163"/>
            <a:ext cx="8421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60 mm</a:t>
            </a:r>
            <a:endParaRPr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outside</a:t>
            </a:r>
            <a:endParaRPr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width</a:t>
            </a:r>
            <a:endParaRPr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89" name="Google Shape;189;p26"/>
          <p:cNvSpPr txBox="1"/>
          <p:nvPr/>
        </p:nvSpPr>
        <p:spPr>
          <a:xfrm>
            <a:off x="1525525" y="3384825"/>
            <a:ext cx="8421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58 </a:t>
            </a:r>
            <a:r>
              <a:rPr lang="en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mm</a:t>
            </a:r>
            <a:endParaRPr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inside</a:t>
            </a:r>
            <a:endParaRPr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width</a:t>
            </a:r>
            <a:endParaRPr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90" name="Google Shape;190;p26"/>
          <p:cNvPicPr preferRelativeResize="0"/>
          <p:nvPr/>
        </p:nvPicPr>
        <p:blipFill rotWithShape="1">
          <a:blip r:embed="rId4">
            <a:alphaModFix/>
          </a:blip>
          <a:srcRect b="0" l="0" r="51957" t="50221"/>
          <a:stretch/>
        </p:blipFill>
        <p:spPr>
          <a:xfrm>
            <a:off x="4809825" y="2052702"/>
            <a:ext cx="3377687" cy="26249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1" name="Google Shape;191;p26"/>
          <p:cNvCxnSpPr/>
          <p:nvPr/>
        </p:nvCxnSpPr>
        <p:spPr>
          <a:xfrm rot="10800000">
            <a:off x="6290900" y="3390950"/>
            <a:ext cx="14400" cy="8595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92" name="Google Shape;192;p26"/>
          <p:cNvCxnSpPr/>
          <p:nvPr/>
        </p:nvCxnSpPr>
        <p:spPr>
          <a:xfrm rot="10800000">
            <a:off x="6666825" y="2454100"/>
            <a:ext cx="2100" cy="610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93" name="Google Shape;193;p26"/>
          <p:cNvSpPr txBox="1"/>
          <p:nvPr/>
        </p:nvSpPr>
        <p:spPr>
          <a:xfrm>
            <a:off x="6374550" y="3384813"/>
            <a:ext cx="8421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15 </a:t>
            </a:r>
            <a:r>
              <a:rPr lang="en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mm</a:t>
            </a:r>
            <a:endParaRPr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outside</a:t>
            </a:r>
            <a:endParaRPr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height</a:t>
            </a:r>
            <a:endParaRPr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94" name="Google Shape;194;p26"/>
          <p:cNvSpPr txBox="1"/>
          <p:nvPr/>
        </p:nvSpPr>
        <p:spPr>
          <a:xfrm>
            <a:off x="6819125" y="2378388"/>
            <a:ext cx="8421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13 mm</a:t>
            </a:r>
            <a:endParaRPr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inside</a:t>
            </a:r>
            <a:endParaRPr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height</a:t>
            </a:r>
            <a:endParaRPr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95" name="Google Shape;195;p26"/>
          <p:cNvSpPr txBox="1"/>
          <p:nvPr/>
        </p:nvSpPr>
        <p:spPr>
          <a:xfrm>
            <a:off x="2933900" y="3940100"/>
            <a:ext cx="8421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1 mm</a:t>
            </a:r>
            <a:endParaRPr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width of side</a:t>
            </a:r>
            <a:endParaRPr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96" name="Google Shape;196;p26"/>
          <p:cNvSpPr txBox="1"/>
          <p:nvPr/>
        </p:nvSpPr>
        <p:spPr>
          <a:xfrm>
            <a:off x="7257925" y="3953900"/>
            <a:ext cx="8421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2 </a:t>
            </a:r>
            <a:r>
              <a:rPr lang="en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mm</a:t>
            </a:r>
            <a:endParaRPr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height of base</a:t>
            </a:r>
            <a:endParaRPr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NCCE Slides">
  <a:themeElements>
    <a:clrScheme name="Simple Light">
      <a:dk1>
        <a:srgbClr val="5B5BA5"/>
      </a:dk1>
      <a:lt1>
        <a:srgbClr val="FFFFFF"/>
      </a:lt1>
      <a:dk2>
        <a:srgbClr val="E9E9F3"/>
      </a:dk2>
      <a:lt2>
        <a:srgbClr val="F2F6FC"/>
      </a:lt2>
      <a:accent1>
        <a:srgbClr val="E9F7FC"/>
      </a:accent1>
      <a:accent2>
        <a:srgbClr val="FFEFDA"/>
      </a:accent2>
      <a:accent3>
        <a:srgbClr val="ECF8F5"/>
      </a:accent3>
      <a:accent4>
        <a:srgbClr val="FEF2F6"/>
      </a:accent4>
      <a:accent5>
        <a:srgbClr val="E6E6EA"/>
      </a:accent5>
      <a:accent6>
        <a:srgbClr val="F0F6ED"/>
      </a:accent6>
      <a:hlink>
        <a:srgbClr val="3197A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NCCE Slides">
  <a:themeElements>
    <a:clrScheme name="Simple Light">
      <a:dk1>
        <a:srgbClr val="5B5BA5"/>
      </a:dk1>
      <a:lt1>
        <a:srgbClr val="FFFFFF"/>
      </a:lt1>
      <a:dk2>
        <a:srgbClr val="E9E9F3"/>
      </a:dk2>
      <a:lt2>
        <a:srgbClr val="F2F6FC"/>
      </a:lt2>
      <a:accent1>
        <a:srgbClr val="E9F7FC"/>
      </a:accent1>
      <a:accent2>
        <a:srgbClr val="FFEFDA"/>
      </a:accent2>
      <a:accent3>
        <a:srgbClr val="ECF8F5"/>
      </a:accent3>
      <a:accent4>
        <a:srgbClr val="FEF2F6"/>
      </a:accent4>
      <a:accent5>
        <a:srgbClr val="E6E6EA"/>
      </a:accent5>
      <a:accent6>
        <a:srgbClr val="F0F6ED"/>
      </a:accent6>
      <a:hlink>
        <a:srgbClr val="3197A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6CDCD123110943A8C145BF711BC26E" ma:contentTypeVersion="" ma:contentTypeDescription="Create a new document." ma:contentTypeScope="" ma:versionID="57dae5c6343700a44bb75baab134953a">
  <xsd:schema xmlns:xsd="http://www.w3.org/2001/XMLSchema" xmlns:xs="http://www.w3.org/2001/XMLSchema" xmlns:p="http://schemas.microsoft.com/office/2006/metadata/properties" xmlns:ns2="07450488-5eec-4160-8bb9-f4adfc39963a" xmlns:ns3="1c7d9a60-9be0-44eb-8679-1d168711d289" targetNamespace="http://schemas.microsoft.com/office/2006/metadata/properties" ma:root="true" ma:fieldsID="4b15388e3eceff410b5b982d4a4e055c" ns2:_="" ns3:_="">
    <xsd:import namespace="07450488-5eec-4160-8bb9-f4adfc39963a"/>
    <xsd:import namespace="1c7d9a60-9be0-44eb-8679-1d168711d2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450488-5eec-4160-8bb9-f4adfc3996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7d9a60-9be0-44eb-8679-1d168711d28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97A8B19-31D5-4582-958C-20B4D2134A8C}"/>
</file>

<file path=customXml/itemProps2.xml><?xml version="1.0" encoding="utf-8"?>
<ds:datastoreItem xmlns:ds="http://schemas.openxmlformats.org/officeDocument/2006/customXml" ds:itemID="{B49C8296-C809-47AA-9DFD-898DCEC076A3}"/>
</file>

<file path=customXml/itemProps3.xml><?xml version="1.0" encoding="utf-8"?>
<ds:datastoreItem xmlns:ds="http://schemas.openxmlformats.org/officeDocument/2006/customXml" ds:itemID="{1BB7356C-84D8-4BCF-A550-32000D0390E1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0x010100976CDCD123110943A8C145BF711BC26E</vt:lpwstr>
  </property>
</Properties>
</file>