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78" r:id="rId4"/>
    <p:sldId id="263" r:id="rId5"/>
    <p:sldId id="276" r:id="rId6"/>
    <p:sldId id="283" r:id="rId7"/>
    <p:sldId id="279" r:id="rId8"/>
    <p:sldId id="264" r:id="rId9"/>
    <p:sldId id="286" r:id="rId10"/>
    <p:sldId id="288" r:id="rId11"/>
    <p:sldId id="280" r:id="rId12"/>
    <p:sldId id="287" r:id="rId13"/>
    <p:sldId id="28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33CC33"/>
    <a:srgbClr val="FF5050"/>
    <a:srgbClr val="33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8513" autoAdjust="0"/>
  </p:normalViewPr>
  <p:slideViewPr>
    <p:cSldViewPr>
      <p:cViewPr varScale="1">
        <p:scale>
          <a:sx n="64" d="100"/>
          <a:sy n="64" d="100"/>
        </p:scale>
        <p:origin x="17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BBF65-2B5F-4EE7-8B41-2A1F67888585}" type="datetimeFigureOut">
              <a:rPr lang="en-GB" smtClean="0"/>
              <a:t>25/04/2024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756EA-0948-4A3E-97BB-11C8B6EBF56D}" type="slidenum">
              <a:rPr lang="en-GB" smtClean="0"/>
              <a:t>‹#›</a:t>
            </a:fld>
            <a:endParaRPr lang="en-GB"/>
          </a:p>
        </p:txBody>
      </p:sp>
    </p:spTree>
    <p:extLst>
      <p:ext uri="{BB962C8B-B14F-4D97-AF65-F5344CB8AC3E}">
        <p14:creationId xmlns:p14="http://schemas.microsoft.com/office/powerpoint/2010/main" val="88414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a:p>
            <a:r>
              <a:rPr lang="en-US" dirty="0"/>
              <a:t>The new model of service delivery has been developed specifically for the needs of the Telford &amp; Wrekin population. </a:t>
            </a:r>
            <a:endParaRPr lang="en-GB" dirty="0"/>
          </a:p>
          <a:p>
            <a:pPr marL="0" indent="0">
              <a:buFont typeface="Arial" panose="020B0604020202020204" pitchFamily="34" charset="0"/>
              <a:buNone/>
            </a:pPr>
            <a:r>
              <a:rPr lang="en-GB" dirty="0"/>
              <a:t>Child at the centre</a:t>
            </a:r>
          </a:p>
          <a:p>
            <a:pPr marL="0" indent="0">
              <a:buFont typeface="Arial" panose="020B0604020202020204" pitchFamily="34" charset="0"/>
              <a:buNone/>
            </a:pPr>
            <a:r>
              <a:rPr lang="en-GB" dirty="0"/>
              <a:t>Relationships/partnerships</a:t>
            </a:r>
          </a:p>
          <a:p>
            <a:pPr marL="0" indent="0">
              <a:buFont typeface="Arial" panose="020B0604020202020204" pitchFamily="34" charset="0"/>
              <a:buNone/>
            </a:pPr>
            <a:r>
              <a:rPr lang="en-US" dirty="0"/>
              <a:t>To enable us to work in a more effective and efficient way we propose a model that moves away from the traditional three borough based teams to one needs led service that will cover the whole of Telford and Wrekin. </a:t>
            </a:r>
          </a:p>
          <a:p>
            <a:pPr marL="0" indent="0">
              <a:buFont typeface="Arial" panose="020B0604020202020204" pitchFamily="34" charset="0"/>
              <a:buNone/>
            </a:pPr>
            <a:r>
              <a:rPr lang="en-US" dirty="0"/>
              <a:t>This model will be made up of three distinct layers with the child and family at the centre. </a:t>
            </a:r>
          </a:p>
          <a:p>
            <a:pPr marL="0" indent="0">
              <a:buFont typeface="Arial" panose="020B0604020202020204" pitchFamily="34" charset="0"/>
              <a:buNone/>
            </a:pPr>
            <a:r>
              <a:rPr lang="en-US" dirty="0"/>
              <a:t>The HCP (0-19) service is made up of two distinct needs led teams. The child and family will move in and out of the two teams according to need with the expectation that the majority of families will receive universal support from the Community First team</a:t>
            </a:r>
          </a:p>
          <a:p>
            <a:pPr marL="0" indent="0">
              <a:buFont typeface="Arial" panose="020B0604020202020204" pitchFamily="34" charset="0"/>
              <a:buNone/>
            </a:pPr>
            <a:r>
              <a:rPr lang="en-US" dirty="0"/>
              <a:t>Four core outcomes of the new HCP (0-19) Service</a:t>
            </a:r>
          </a:p>
          <a:p>
            <a:pPr marL="0" indent="0">
              <a:buFont typeface="Arial" panose="020B0604020202020204" pitchFamily="34" charset="0"/>
              <a:buNone/>
            </a:pPr>
            <a:r>
              <a:rPr lang="en-US" dirty="0"/>
              <a:t>•	Parents/carers are able to provide an assuring, safe, stable and nurturing environment for their children/young people</a:t>
            </a:r>
          </a:p>
          <a:p>
            <a:pPr marL="0" indent="0">
              <a:buFont typeface="Arial" panose="020B0604020202020204" pitchFamily="34" charset="0"/>
              <a:buNone/>
            </a:pPr>
            <a:r>
              <a:rPr lang="en-US" dirty="0"/>
              <a:t>•	Families have good mental health and emotional wellbeing</a:t>
            </a:r>
          </a:p>
          <a:p>
            <a:pPr marL="0" indent="0">
              <a:buFont typeface="Arial" panose="020B0604020202020204" pitchFamily="34" charset="0"/>
              <a:buNone/>
            </a:pPr>
            <a:r>
              <a:rPr lang="en-US" dirty="0"/>
              <a:t>•	Families are resilient</a:t>
            </a:r>
          </a:p>
          <a:p>
            <a:pPr marL="0" indent="0">
              <a:buFont typeface="Arial" panose="020B0604020202020204" pitchFamily="34" charset="0"/>
              <a:buNone/>
            </a:pPr>
            <a:r>
              <a:rPr lang="en-US" dirty="0"/>
              <a:t>•	Families feel included in their community</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81756EA-0948-4A3E-97BB-11C8B6EBF56D}" type="slidenum">
              <a:rPr lang="en-GB" smtClean="0"/>
              <a:t>2</a:t>
            </a:fld>
            <a:endParaRPr lang="en-GB"/>
          </a:p>
        </p:txBody>
      </p:sp>
    </p:spTree>
    <p:extLst>
      <p:ext uri="{BB962C8B-B14F-4D97-AF65-F5344CB8AC3E}">
        <p14:creationId xmlns:p14="http://schemas.microsoft.com/office/powerpoint/2010/main" val="34448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1756EA-0948-4A3E-97BB-11C8B6EBF56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95415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Public</a:t>
            </a:r>
            <a:r>
              <a:rPr lang="en-GB" baseline="0" dirty="0"/>
              <a:t> health clinics not just established clinics in schools &amp; GPs but development of clinics  working in partnership with  Healthy Families,  </a:t>
            </a:r>
            <a:r>
              <a:rPr lang="en-GB" baseline="0" dirty="0" err="1"/>
              <a:t>e.g</a:t>
            </a:r>
            <a:r>
              <a:rPr lang="en-GB" baseline="0" dirty="0"/>
              <a:t> Sleep, behaviour , healthy eating/exercise in collaboration with our healthy lifestyles teams as we are currently looking at opportunities to work together in school and community venues </a:t>
            </a:r>
            <a:r>
              <a:rPr lang="en-GB" baseline="0" dirty="0" err="1"/>
              <a:t>ie</a:t>
            </a:r>
            <a:r>
              <a:rPr lang="en-GB" baseline="0" dirty="0"/>
              <a:t>. HLC school nursing drop in is on the same day the healthy lifestyles  attend to support more collaborative w</a:t>
            </a:r>
          </a:p>
          <a:p>
            <a:r>
              <a:rPr lang="en-GB" baseline="0" dirty="0"/>
              <a:t>working.  Healthy Lifestyles in Well Baby clinics.   0 -19 service starting work with Pre- conception work with YMCA 16 + </a:t>
            </a:r>
          </a:p>
          <a:p>
            <a:r>
              <a:rPr lang="en-GB" baseline="0" dirty="0"/>
              <a:t>12 month rolling programme will offered to schools  Asthma and Anaphylaxis - HPV  year 8’s   Assemblies year 7 health drop ins healthy lifestyles   Year 8 HPV assemblies   - Year 9, 10, 11   child sexual exploitation CSE check list/ targeted assemblies  and health promotion.  WALLET SIZED CARDS TO TAKE TO PHARMACY AFTER SEEING SCHOOL NURSE DROP IN AND THEY WILL BE SEEN STRAIGHT AWAY – FROM CSE TRAINING WITH PHARMACISTS.</a:t>
            </a:r>
          </a:p>
          <a:p>
            <a:r>
              <a:rPr lang="en-GB" baseline="0" dirty="0"/>
              <a:t> Generic healthily lifestyles, weight management , emotional health and well being – Future In Mind </a:t>
            </a:r>
            <a:r>
              <a:rPr lang="en-GB" baseline="0" dirty="0" err="1"/>
              <a:t>etc</a:t>
            </a:r>
            <a:r>
              <a:rPr lang="en-GB" baseline="0" dirty="0"/>
              <a:t>, smoking, sexual health – chlamydia testing, pregnancy testing, CSE  teenage pregnancy .  Emergency Contraception    Signpost young people to appropriate services on line  KOOTH, BEAM , BU </a:t>
            </a:r>
            <a:r>
              <a:rPr lang="en-GB" baseline="0" dirty="0" err="1"/>
              <a:t>etc</a:t>
            </a:r>
            <a:r>
              <a:rPr lang="en-GB" baseline="0" dirty="0"/>
              <a:t> </a:t>
            </a:r>
            <a:endParaRPr lang="en-GB" dirty="0"/>
          </a:p>
        </p:txBody>
      </p:sp>
      <p:sp>
        <p:nvSpPr>
          <p:cNvPr id="4" name="Slide Number Placeholder 3"/>
          <p:cNvSpPr>
            <a:spLocks noGrp="1"/>
          </p:cNvSpPr>
          <p:nvPr>
            <p:ph type="sldNum" sz="quarter" idx="10"/>
          </p:nvPr>
        </p:nvSpPr>
        <p:spPr/>
        <p:txBody>
          <a:bodyPr/>
          <a:lstStyle/>
          <a:p>
            <a:fld id="{C81756EA-0948-4A3E-97BB-11C8B6EBF56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954155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1756EA-0948-4A3E-97BB-11C8B6EBF56D}" type="slidenum">
              <a:rPr lang="en-GB" smtClean="0"/>
              <a:t>9</a:t>
            </a:fld>
            <a:endParaRPr lang="en-GB"/>
          </a:p>
        </p:txBody>
      </p:sp>
    </p:spTree>
    <p:extLst>
      <p:ext uri="{BB962C8B-B14F-4D97-AF65-F5344CB8AC3E}">
        <p14:creationId xmlns:p14="http://schemas.microsoft.com/office/powerpoint/2010/main" val="422225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1756EA-0948-4A3E-97BB-11C8B6EBF56D}" type="slidenum">
              <a:rPr lang="en-GB" smtClean="0"/>
              <a:t>11</a:t>
            </a:fld>
            <a:endParaRPr lang="en-GB"/>
          </a:p>
        </p:txBody>
      </p:sp>
    </p:spTree>
    <p:extLst>
      <p:ext uri="{BB962C8B-B14F-4D97-AF65-F5344CB8AC3E}">
        <p14:creationId xmlns:p14="http://schemas.microsoft.com/office/powerpoint/2010/main" val="21535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58BBE5-D388-4906-91AE-9DDF1B5EB020}"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B0ABE-8721-453C-B66B-AFD69C2F5391}" type="slidenum">
              <a:rPr lang="en-GB" smtClean="0"/>
              <a:t>‹#›</a:t>
            </a:fld>
            <a:endParaRPr lang="en-GB"/>
          </a:p>
        </p:txBody>
      </p:sp>
    </p:spTree>
    <p:extLst>
      <p:ext uri="{BB962C8B-B14F-4D97-AF65-F5344CB8AC3E}">
        <p14:creationId xmlns:p14="http://schemas.microsoft.com/office/powerpoint/2010/main" val="132259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8BBE5-D388-4906-91AE-9DDF1B5EB020}"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B0ABE-8721-453C-B66B-AFD69C2F5391}" type="slidenum">
              <a:rPr lang="en-GB" smtClean="0"/>
              <a:t>‹#›</a:t>
            </a:fld>
            <a:endParaRPr lang="en-GB"/>
          </a:p>
        </p:txBody>
      </p:sp>
    </p:spTree>
    <p:extLst>
      <p:ext uri="{BB962C8B-B14F-4D97-AF65-F5344CB8AC3E}">
        <p14:creationId xmlns:p14="http://schemas.microsoft.com/office/powerpoint/2010/main" val="415181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8BBE5-D388-4906-91AE-9DDF1B5EB020}"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B0ABE-8721-453C-B66B-AFD69C2F5391}" type="slidenum">
              <a:rPr lang="en-GB" smtClean="0"/>
              <a:t>‹#›</a:t>
            </a:fld>
            <a:endParaRPr lang="en-GB"/>
          </a:p>
        </p:txBody>
      </p:sp>
    </p:spTree>
    <p:extLst>
      <p:ext uri="{BB962C8B-B14F-4D97-AF65-F5344CB8AC3E}">
        <p14:creationId xmlns:p14="http://schemas.microsoft.com/office/powerpoint/2010/main" val="172670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8BBE5-D388-4906-91AE-9DDF1B5EB020}"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B0ABE-8721-453C-B66B-AFD69C2F5391}" type="slidenum">
              <a:rPr lang="en-GB" smtClean="0"/>
              <a:t>‹#›</a:t>
            </a:fld>
            <a:endParaRPr lang="en-GB"/>
          </a:p>
        </p:txBody>
      </p:sp>
    </p:spTree>
    <p:extLst>
      <p:ext uri="{BB962C8B-B14F-4D97-AF65-F5344CB8AC3E}">
        <p14:creationId xmlns:p14="http://schemas.microsoft.com/office/powerpoint/2010/main" val="54893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58BBE5-D388-4906-91AE-9DDF1B5EB020}"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B0ABE-8721-453C-B66B-AFD69C2F5391}" type="slidenum">
              <a:rPr lang="en-GB" smtClean="0"/>
              <a:t>‹#›</a:t>
            </a:fld>
            <a:endParaRPr lang="en-GB"/>
          </a:p>
        </p:txBody>
      </p:sp>
    </p:spTree>
    <p:extLst>
      <p:ext uri="{BB962C8B-B14F-4D97-AF65-F5344CB8AC3E}">
        <p14:creationId xmlns:p14="http://schemas.microsoft.com/office/powerpoint/2010/main" val="89780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58BBE5-D388-4906-91AE-9DDF1B5EB020}"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DB0ABE-8721-453C-B66B-AFD69C2F5391}" type="slidenum">
              <a:rPr lang="en-GB" smtClean="0"/>
              <a:t>‹#›</a:t>
            </a:fld>
            <a:endParaRPr lang="en-GB"/>
          </a:p>
        </p:txBody>
      </p:sp>
    </p:spTree>
    <p:extLst>
      <p:ext uri="{BB962C8B-B14F-4D97-AF65-F5344CB8AC3E}">
        <p14:creationId xmlns:p14="http://schemas.microsoft.com/office/powerpoint/2010/main" val="119282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58BBE5-D388-4906-91AE-9DDF1B5EB020}" type="datetimeFigureOut">
              <a:rPr lang="en-GB" smtClean="0"/>
              <a:t>25/04/2024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DB0ABE-8721-453C-B66B-AFD69C2F5391}" type="slidenum">
              <a:rPr lang="en-GB" smtClean="0"/>
              <a:t>‹#›</a:t>
            </a:fld>
            <a:endParaRPr lang="en-GB"/>
          </a:p>
        </p:txBody>
      </p:sp>
    </p:spTree>
    <p:extLst>
      <p:ext uri="{BB962C8B-B14F-4D97-AF65-F5344CB8AC3E}">
        <p14:creationId xmlns:p14="http://schemas.microsoft.com/office/powerpoint/2010/main" val="301216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58BBE5-D388-4906-91AE-9DDF1B5EB020}" type="datetimeFigureOut">
              <a:rPr lang="en-GB" smtClean="0"/>
              <a:t>25/04/2024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DB0ABE-8721-453C-B66B-AFD69C2F5391}" type="slidenum">
              <a:rPr lang="en-GB" smtClean="0"/>
              <a:t>‹#›</a:t>
            </a:fld>
            <a:endParaRPr lang="en-GB"/>
          </a:p>
        </p:txBody>
      </p:sp>
    </p:spTree>
    <p:extLst>
      <p:ext uri="{BB962C8B-B14F-4D97-AF65-F5344CB8AC3E}">
        <p14:creationId xmlns:p14="http://schemas.microsoft.com/office/powerpoint/2010/main" val="307895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8BBE5-D388-4906-91AE-9DDF1B5EB020}" type="datetimeFigureOut">
              <a:rPr lang="en-GB" smtClean="0"/>
              <a:t>25/04/2024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DB0ABE-8721-453C-B66B-AFD69C2F5391}" type="slidenum">
              <a:rPr lang="en-GB" smtClean="0"/>
              <a:t>‹#›</a:t>
            </a:fld>
            <a:endParaRPr lang="en-GB"/>
          </a:p>
        </p:txBody>
      </p:sp>
    </p:spTree>
    <p:extLst>
      <p:ext uri="{BB962C8B-B14F-4D97-AF65-F5344CB8AC3E}">
        <p14:creationId xmlns:p14="http://schemas.microsoft.com/office/powerpoint/2010/main" val="305235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8BBE5-D388-4906-91AE-9DDF1B5EB020}"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DB0ABE-8721-453C-B66B-AFD69C2F5391}" type="slidenum">
              <a:rPr lang="en-GB" smtClean="0"/>
              <a:t>‹#›</a:t>
            </a:fld>
            <a:endParaRPr lang="en-GB"/>
          </a:p>
        </p:txBody>
      </p:sp>
    </p:spTree>
    <p:extLst>
      <p:ext uri="{BB962C8B-B14F-4D97-AF65-F5344CB8AC3E}">
        <p14:creationId xmlns:p14="http://schemas.microsoft.com/office/powerpoint/2010/main" val="112966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8BBE5-D388-4906-91AE-9DDF1B5EB020}"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DB0ABE-8721-453C-B66B-AFD69C2F5391}" type="slidenum">
              <a:rPr lang="en-GB" smtClean="0"/>
              <a:t>‹#›</a:t>
            </a:fld>
            <a:endParaRPr lang="en-GB"/>
          </a:p>
        </p:txBody>
      </p:sp>
    </p:spTree>
    <p:extLst>
      <p:ext uri="{BB962C8B-B14F-4D97-AF65-F5344CB8AC3E}">
        <p14:creationId xmlns:p14="http://schemas.microsoft.com/office/powerpoint/2010/main" val="370904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8BBE5-D388-4906-91AE-9DDF1B5EB020}" type="datetimeFigureOut">
              <a:rPr lang="en-GB" smtClean="0"/>
              <a:t>25/04/2024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B0ABE-8721-453C-B66B-AFD69C2F5391}" type="slidenum">
              <a:rPr lang="en-GB" smtClean="0"/>
              <a:t>‹#›</a:t>
            </a:fld>
            <a:endParaRPr lang="en-GB"/>
          </a:p>
        </p:txBody>
      </p:sp>
    </p:spTree>
    <p:extLst>
      <p:ext uri="{BB962C8B-B14F-4D97-AF65-F5344CB8AC3E}">
        <p14:creationId xmlns:p14="http://schemas.microsoft.com/office/powerpoint/2010/main" val="2918855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3.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11.jpe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1.jpe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hyperlink" Target="https://www.nhs.uk/service-search/find-an-NHS-sight-test/location" TargetMode="Externa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svg"/><Relationship Id="rId5" Type="http://schemas.openxmlformats.org/officeDocument/2006/relationships/image" Target="../media/image17.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sv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svg"/><Relationship Id="rId3" Type="http://schemas.openxmlformats.org/officeDocument/2006/relationships/hyperlink" Target="https://digital.nhs.uk/services/national-child-measurement-programme/" TargetMode="Externa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svg"/><Relationship Id="rId5" Type="http://schemas.openxmlformats.org/officeDocument/2006/relationships/image" Target="../media/image11.jpe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hyperlink" Target="https://www.nhs.uk/service-search/find-an-NHS-sight-test/location" TargetMode="External"/><Relationship Id="rId9" Type="http://schemas.openxmlformats.org/officeDocument/2006/relationships/image" Target="../media/image19.jpe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nvSpPr>
        <p:spPr bwMode="auto">
          <a:xfrm>
            <a:off x="0" y="0"/>
            <a:ext cx="611188" cy="6884988"/>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0"/>
          <p:cNvSpPr>
            <a:spLocks noChangeArrowheads="1"/>
          </p:cNvSpPr>
          <p:nvPr/>
        </p:nvSpPr>
        <p:spPr bwMode="auto">
          <a:xfrm>
            <a:off x="611188" y="6408738"/>
            <a:ext cx="8532812" cy="476250"/>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1"/>
          <p:cNvSpPr>
            <a:spLocks noChangeArrowheads="1"/>
          </p:cNvSpPr>
          <p:nvPr/>
        </p:nvSpPr>
        <p:spPr bwMode="auto">
          <a:xfrm>
            <a:off x="611188" y="0"/>
            <a:ext cx="1871662" cy="476250"/>
          </a:xfrm>
          <a:prstGeom prst="rect">
            <a:avLst/>
          </a:prstGeom>
          <a:solidFill>
            <a:srgbClr val="0072C6"/>
          </a:solidFill>
          <a:ln>
            <a:noFill/>
          </a:ln>
          <a:effectLst/>
        </p:spPr>
        <p:txBody>
          <a:bodyPr wrap="none" anchor="ctr"/>
          <a:lstStyle/>
          <a:p>
            <a:endParaRPr lang="en-US"/>
          </a:p>
        </p:txBody>
      </p:sp>
      <p:sp>
        <p:nvSpPr>
          <p:cNvPr id="14" name="Text Box 12"/>
          <p:cNvSpPr txBox="1">
            <a:spLocks noChangeArrowheads="1"/>
          </p:cNvSpPr>
          <p:nvPr/>
        </p:nvSpPr>
        <p:spPr bwMode="auto">
          <a:xfrm>
            <a:off x="3562350" y="6453188"/>
            <a:ext cx="590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a:solidFill>
                  <a:schemeClr val="bg1"/>
                </a:solidFill>
              </a:rPr>
              <a:t>Improving Lives In Our Communities</a:t>
            </a:r>
          </a:p>
        </p:txBody>
      </p:sp>
      <p:sp>
        <p:nvSpPr>
          <p:cNvPr id="7" name="TextBox 6"/>
          <p:cNvSpPr txBox="1"/>
          <p:nvPr/>
        </p:nvSpPr>
        <p:spPr>
          <a:xfrm>
            <a:off x="971600" y="1412776"/>
            <a:ext cx="7632848" cy="2862322"/>
          </a:xfrm>
          <a:prstGeom prst="rect">
            <a:avLst/>
          </a:prstGeom>
          <a:noFill/>
        </p:spPr>
        <p:txBody>
          <a:bodyPr wrap="square" rtlCol="0">
            <a:spAutoFit/>
          </a:bodyPr>
          <a:lstStyle/>
          <a:p>
            <a:pPr lvl="1" algn="ctr"/>
            <a:r>
              <a:rPr lang="en-GB" sz="4000" b="1" dirty="0">
                <a:solidFill>
                  <a:srgbClr val="002060"/>
                </a:solidFill>
              </a:rPr>
              <a:t>Telford &amp; Wrekin</a:t>
            </a:r>
          </a:p>
          <a:p>
            <a:pPr lvl="1" algn="ctr"/>
            <a:r>
              <a:rPr lang="en-GB" sz="4000" b="1" dirty="0">
                <a:solidFill>
                  <a:srgbClr val="002060"/>
                </a:solidFill>
              </a:rPr>
              <a:t> Healthy Child Programme </a:t>
            </a:r>
          </a:p>
          <a:p>
            <a:pPr lvl="1" algn="ctr"/>
            <a:r>
              <a:rPr lang="en-GB" sz="4000" b="1" dirty="0">
                <a:solidFill>
                  <a:srgbClr val="002060"/>
                </a:solidFill>
              </a:rPr>
              <a:t>(0-19) Service </a:t>
            </a:r>
          </a:p>
          <a:p>
            <a:pPr lvl="1" algn="ctr"/>
            <a:r>
              <a:rPr lang="en-GB" sz="4000" b="1" dirty="0">
                <a:solidFill>
                  <a:srgbClr val="002060"/>
                </a:solidFill>
              </a:rPr>
              <a:t>Public Health Nursing</a:t>
            </a:r>
          </a:p>
          <a:p>
            <a:pPr lvl="1" algn="ctr"/>
            <a:endParaRPr lang="en-GB" sz="2000" b="1"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377" y="4494544"/>
            <a:ext cx="1816621" cy="17883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78689"/>
            <a:ext cx="3240024" cy="8686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702" y="4758878"/>
            <a:ext cx="47434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52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3D40CBF8-4B73-19EF-BDCE-05D8C3ED0E06}"/>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graphicFrame>
        <p:nvGraphicFramePr>
          <p:cNvPr id="2" name="Object 1">
            <a:extLst>
              <a:ext uri="{FF2B5EF4-FFF2-40B4-BE49-F238E27FC236}">
                <a16:creationId xmlns:a16="http://schemas.microsoft.com/office/drawing/2014/main" id="{B084A9A4-EF7A-F133-BA1E-B45A5DD240D1}"/>
              </a:ext>
            </a:extLst>
          </p:cNvPr>
          <p:cNvGraphicFramePr>
            <a:graphicFrameLocks noChangeAspect="1"/>
          </p:cNvGraphicFramePr>
          <p:nvPr>
            <p:extLst>
              <p:ext uri="{D42A27DB-BD31-4B8C-83A1-F6EECF244321}">
                <p14:modId xmlns:p14="http://schemas.microsoft.com/office/powerpoint/2010/main" val="1644156306"/>
              </p:ext>
            </p:extLst>
          </p:nvPr>
        </p:nvGraphicFramePr>
        <p:xfrm>
          <a:off x="467544" y="260648"/>
          <a:ext cx="8485566" cy="6875585"/>
        </p:xfrm>
        <a:graphic>
          <a:graphicData uri="http://schemas.openxmlformats.org/presentationml/2006/ole">
            <mc:AlternateContent xmlns:mc="http://schemas.openxmlformats.org/markup-compatibility/2006">
              <mc:Choice xmlns:v="urn:schemas-microsoft-com:vml" Requires="v">
                <p:oleObj name="Acrobat Document" r:id="rId2" imgW="3778242" imgH="5346681" progId="Acrobat.Document.DC">
                  <p:embed/>
                </p:oleObj>
              </mc:Choice>
              <mc:Fallback>
                <p:oleObj name="Acrobat Document" r:id="rId2" imgW="3778242" imgH="5346681" progId="Acrobat.Document.DC">
                  <p:embed/>
                  <p:pic>
                    <p:nvPicPr>
                      <p:cNvPr id="2" name="Object 1">
                        <a:extLst>
                          <a:ext uri="{FF2B5EF4-FFF2-40B4-BE49-F238E27FC236}">
                            <a16:creationId xmlns:a16="http://schemas.microsoft.com/office/drawing/2014/main" id="{B084A9A4-EF7A-F133-BA1E-B45A5DD240D1}"/>
                          </a:ext>
                        </a:extLst>
                      </p:cNvPr>
                      <p:cNvPicPr/>
                      <p:nvPr/>
                    </p:nvPicPr>
                    <p:blipFill>
                      <a:blip r:embed="rId3"/>
                      <a:stretch>
                        <a:fillRect/>
                      </a:stretch>
                    </p:blipFill>
                    <p:spPr>
                      <a:xfrm>
                        <a:off x="467544" y="260648"/>
                        <a:ext cx="8485566" cy="6875585"/>
                      </a:xfrm>
                      <a:prstGeom prst="rect">
                        <a:avLst/>
                      </a:prstGeom>
                    </p:spPr>
                  </p:pic>
                </p:oleObj>
              </mc:Fallback>
            </mc:AlternateContent>
          </a:graphicData>
        </a:graphic>
      </p:graphicFrame>
    </p:spTree>
    <p:extLst>
      <p:ext uri="{BB962C8B-B14F-4D97-AF65-F5344CB8AC3E}">
        <p14:creationId xmlns:p14="http://schemas.microsoft.com/office/powerpoint/2010/main" val="39618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F8234EB-0367-827E-CD69-6A7DC0252F8F}"/>
              </a:ext>
            </a:extLst>
          </p:cNvPr>
          <p:cNvSpPr>
            <a:spLocks noGrp="1"/>
          </p:cNvSpPr>
          <p:nvPr>
            <p:ph idx="1"/>
          </p:nvPr>
        </p:nvSpPr>
        <p:spPr>
          <a:xfrm>
            <a:off x="524829" y="1087929"/>
            <a:ext cx="7886700" cy="4202314"/>
          </a:xfrm>
        </p:spPr>
        <p:txBody>
          <a:bodyPr/>
          <a:lstStyle/>
          <a:p>
            <a:pPr marL="0" indent="0">
              <a:buNone/>
            </a:pPr>
            <a:r>
              <a:rPr lang="en-GB" sz="4050" b="1" dirty="0"/>
              <a:t>Resources:</a:t>
            </a:r>
          </a:p>
          <a:p>
            <a:pPr marL="0" indent="0">
              <a:buNone/>
            </a:pPr>
            <a:endParaRPr lang="en-GB" sz="3300" b="1" dirty="0"/>
          </a:p>
          <a:p>
            <a:pPr marL="0" indent="0">
              <a:buNone/>
            </a:pPr>
            <a:endParaRPr lang="en-GB" sz="3300" dirty="0"/>
          </a:p>
          <a:p>
            <a:pPr marL="0" indent="0">
              <a:buNone/>
            </a:pPr>
            <a:endParaRPr lang="en-GB" sz="3300" dirty="0"/>
          </a:p>
          <a:p>
            <a:pPr marL="0" indent="0">
              <a:buNone/>
            </a:pPr>
            <a:endParaRPr lang="en-GB" sz="1500" dirty="0"/>
          </a:p>
          <a:p>
            <a:endParaRPr lang="en-GB" dirty="0"/>
          </a:p>
          <a:p>
            <a:endParaRPr lang="en-GB" dirty="0"/>
          </a:p>
        </p:txBody>
      </p:sp>
      <p:sp>
        <p:nvSpPr>
          <p:cNvPr id="5" name="Rectangle 9">
            <a:extLst>
              <a:ext uri="{FF2B5EF4-FFF2-40B4-BE49-F238E27FC236}">
                <a16:creationId xmlns:a16="http://schemas.microsoft.com/office/drawing/2014/main" id="{B6659FF6-94CF-8466-F6D6-06B5AD15DA9A}"/>
              </a:ext>
            </a:extLst>
          </p:cNvPr>
          <p:cNvSpPr>
            <a:spLocks noChangeArrowheads="1"/>
          </p:cNvSpPr>
          <p:nvPr/>
        </p:nvSpPr>
        <p:spPr bwMode="auto">
          <a:xfrm>
            <a:off x="-24812" y="837009"/>
            <a:ext cx="458391" cy="5163741"/>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 name="Rectangle 10">
            <a:extLst>
              <a:ext uri="{FF2B5EF4-FFF2-40B4-BE49-F238E27FC236}">
                <a16:creationId xmlns:a16="http://schemas.microsoft.com/office/drawing/2014/main" id="{00883179-D790-D197-FAE7-2CB560284ED2}"/>
              </a:ext>
            </a:extLst>
          </p:cNvPr>
          <p:cNvSpPr>
            <a:spLocks noChangeArrowheads="1"/>
          </p:cNvSpPr>
          <p:nvPr/>
        </p:nvSpPr>
        <p:spPr bwMode="auto">
          <a:xfrm>
            <a:off x="467160" y="5637610"/>
            <a:ext cx="6399609" cy="357188"/>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 name="Text Box 12">
            <a:extLst>
              <a:ext uri="{FF2B5EF4-FFF2-40B4-BE49-F238E27FC236}">
                <a16:creationId xmlns:a16="http://schemas.microsoft.com/office/drawing/2014/main" id="{33E54AA4-4A4E-0C2A-9E82-28A9DE3A4831}"/>
              </a:ext>
            </a:extLst>
          </p:cNvPr>
          <p:cNvSpPr txBox="1">
            <a:spLocks noChangeArrowheads="1"/>
          </p:cNvSpPr>
          <p:nvPr/>
        </p:nvSpPr>
        <p:spPr bwMode="auto">
          <a:xfrm>
            <a:off x="2125201" y="5676428"/>
            <a:ext cx="442912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500" b="1" dirty="0">
                <a:solidFill>
                  <a:schemeClr val="bg1"/>
                </a:solidFill>
              </a:rPr>
              <a:t>Improving Lives In Our Communities</a:t>
            </a:r>
          </a:p>
        </p:txBody>
      </p:sp>
      <p:pic>
        <p:nvPicPr>
          <p:cNvPr id="14" name="Picture 6" descr="Events - SEND - Local offer">
            <a:extLst>
              <a:ext uri="{FF2B5EF4-FFF2-40B4-BE49-F238E27FC236}">
                <a16:creationId xmlns:a16="http://schemas.microsoft.com/office/drawing/2014/main" id="{257AEBFD-4CB1-C482-46A4-FD7109A61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18" y="3301699"/>
            <a:ext cx="1707252" cy="8536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bout us – ERIC, The Children's Bowel &amp; Bladder Charity">
            <a:extLst>
              <a:ext uri="{FF2B5EF4-FFF2-40B4-BE49-F238E27FC236}">
                <a16:creationId xmlns:a16="http://schemas.microsoft.com/office/drawing/2014/main" id="{345F599B-A2E5-4839-B346-8145C6B16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306" y="1947275"/>
            <a:ext cx="1707252" cy="10875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ome - The Sleep Charity">
            <a:extLst>
              <a:ext uri="{FF2B5EF4-FFF2-40B4-BE49-F238E27FC236}">
                <a16:creationId xmlns:a16="http://schemas.microsoft.com/office/drawing/2014/main" id="{1B299735-7181-2756-B9BF-CB6A3795AB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769" y="1944333"/>
            <a:ext cx="1894942" cy="10576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tional Sleep Helpline - The Sleep Charity">
            <a:extLst>
              <a:ext uri="{FF2B5EF4-FFF2-40B4-BE49-F238E27FC236}">
                <a16:creationId xmlns:a16="http://schemas.microsoft.com/office/drawing/2014/main" id="{C070A451-2ADA-00FF-3C57-456A686FE3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2257" y="3301699"/>
            <a:ext cx="2426396" cy="7392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59DBF3C-F412-3471-533F-3914E122D4D5}"/>
              </a:ext>
            </a:extLst>
          </p:cNvPr>
          <p:cNvSpPr>
            <a:spLocks noChangeArrowheads="1"/>
          </p:cNvSpPr>
          <p:nvPr/>
        </p:nvSpPr>
        <p:spPr bwMode="auto">
          <a:xfrm>
            <a:off x="413212" y="5476875"/>
            <a:ext cx="8730788" cy="523875"/>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pic>
        <p:nvPicPr>
          <p:cNvPr id="11" name="Picture 2">
            <a:extLst>
              <a:ext uri="{FF2B5EF4-FFF2-40B4-BE49-F238E27FC236}">
                <a16:creationId xmlns:a16="http://schemas.microsoft.com/office/drawing/2014/main" id="{2E1E2542-6534-BC3B-4199-6CD4F8533B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2914" y="5979017"/>
            <a:ext cx="2179118" cy="8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Telford Autism Hub | Telford">
            <a:extLst>
              <a:ext uri="{FF2B5EF4-FFF2-40B4-BE49-F238E27FC236}">
                <a16:creationId xmlns:a16="http://schemas.microsoft.com/office/drawing/2014/main" id="{A2F84C60-B202-5C20-C12B-38BB03B2D4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4443" y="1693658"/>
            <a:ext cx="1600200" cy="13609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me - PODS">
            <a:extLst>
              <a:ext uri="{FF2B5EF4-FFF2-40B4-BE49-F238E27FC236}">
                <a16:creationId xmlns:a16="http://schemas.microsoft.com/office/drawing/2014/main" id="{A8D8DA00-1A36-E6B1-3DFB-32F023F042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1863" y="2898285"/>
            <a:ext cx="1360968" cy="13609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ealthy Lifestyles - Lawley and Overdale Parish Council">
            <a:extLst>
              <a:ext uri="{FF2B5EF4-FFF2-40B4-BE49-F238E27FC236}">
                <a16:creationId xmlns:a16="http://schemas.microsoft.com/office/drawing/2014/main" id="{CED78B3A-7462-83FE-3261-5A8E6A8BFF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4551" y="4498889"/>
            <a:ext cx="1821656"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bout and contact - Healthier Families - NHS">
            <a:extLst>
              <a:ext uri="{FF2B5EF4-FFF2-40B4-BE49-F238E27FC236}">
                <a16:creationId xmlns:a16="http://schemas.microsoft.com/office/drawing/2014/main" id="{F9AA7F42-E6F9-ED8C-FB4E-ACFAB2DD44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3981" y="4387893"/>
            <a:ext cx="1822947" cy="949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hropshire Community Dental Services | Shrewsbury">
            <a:extLst>
              <a:ext uri="{FF2B5EF4-FFF2-40B4-BE49-F238E27FC236}">
                <a16:creationId xmlns:a16="http://schemas.microsoft.com/office/drawing/2014/main" id="{E41C43C4-8D98-7F4F-6263-FBA7EF539E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45692" y="4259253"/>
            <a:ext cx="2421731" cy="10644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45B3E625-1D2F-51BE-E9D4-09DA3F30C59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63517" y="0"/>
            <a:ext cx="2357913" cy="636005"/>
          </a:xfrm>
          <a:prstGeom prst="rect">
            <a:avLst/>
          </a:prstGeom>
        </p:spPr>
      </p:pic>
      <p:pic>
        <p:nvPicPr>
          <p:cNvPr id="1026" name="Picture 2" descr="Home-Start Telford &amp; Wrekin | Because childhood can't wait">
            <a:extLst>
              <a:ext uri="{FF2B5EF4-FFF2-40B4-BE49-F238E27FC236}">
                <a16:creationId xmlns:a16="http://schemas.microsoft.com/office/drawing/2014/main" id="{A4B47B58-6BA0-6713-73B0-9DBEA71094A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31962" y="986553"/>
            <a:ext cx="967202" cy="1095551"/>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a:extLst>
              <a:ext uri="{FF2B5EF4-FFF2-40B4-BE49-F238E27FC236}">
                <a16:creationId xmlns:a16="http://schemas.microsoft.com/office/drawing/2014/main" id="{CD3A8A02-34E5-2A11-B480-9AC52C01F6A1}"/>
              </a:ext>
            </a:extLst>
          </p:cNvPr>
          <p:cNvSpPr txBox="1">
            <a:spLocks noChangeArrowheads="1"/>
          </p:cNvSpPr>
          <p:nvPr/>
        </p:nvSpPr>
        <p:spPr bwMode="auto">
          <a:xfrm>
            <a:off x="3772085" y="1392730"/>
            <a:ext cx="3244453" cy="348853"/>
          </a:xfrm>
          <a:prstGeom prst="rect">
            <a:avLst/>
          </a:prstGeom>
          <a:solidFill>
            <a:srgbClr val="009FDA"/>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anchor="t" anchorCtr="0" compatLnSpc="1">
            <a:prstTxWarp prst="textNoShape">
              <a:avLst/>
            </a:prstTxWarp>
          </a:bodyPr>
          <a:lstStyle/>
          <a:p>
            <a:pPr algn="ctr" defTabSz="685800" eaLnBrk="0" fontAlgn="base" hangingPunct="0">
              <a:lnSpc>
                <a:spcPct val="80000"/>
              </a:lnSpc>
              <a:spcBef>
                <a:spcPts val="750"/>
              </a:spcBef>
              <a:spcAft>
                <a:spcPts val="600"/>
              </a:spcAft>
            </a:pPr>
            <a:r>
              <a:rPr lang="en-US" altLang="en-US" b="1">
                <a:solidFill>
                  <a:srgbClr val="FFFFFF"/>
                </a:solidFill>
                <a:latin typeface="Arial" panose="020B0604020202020204" pitchFamily="34" charset="0"/>
              </a:rPr>
              <a:t>Playing Together</a:t>
            </a:r>
            <a:endParaRPr lang="en-US" altLang="en-US" sz="1350">
              <a:latin typeface="Arial" panose="020B0604020202020204" pitchFamily="34" charset="0"/>
            </a:endParaRPr>
          </a:p>
        </p:txBody>
      </p:sp>
      <p:sp>
        <p:nvSpPr>
          <p:cNvPr id="10" name="Text Box 6">
            <a:extLst>
              <a:ext uri="{FF2B5EF4-FFF2-40B4-BE49-F238E27FC236}">
                <a16:creationId xmlns:a16="http://schemas.microsoft.com/office/drawing/2014/main" id="{19EA6F5E-DBE7-50FA-DB66-EA6DBF23FB2D}"/>
              </a:ext>
            </a:extLst>
          </p:cNvPr>
          <p:cNvSpPr txBox="1">
            <a:spLocks noChangeArrowheads="1"/>
          </p:cNvSpPr>
          <p:nvPr/>
        </p:nvSpPr>
        <p:spPr bwMode="auto">
          <a:xfrm>
            <a:off x="3772085" y="1073642"/>
            <a:ext cx="3303984" cy="265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GB" altLang="en-US" sz="1500" b="1">
                <a:solidFill>
                  <a:srgbClr val="00A8D5"/>
                </a:solidFill>
                <a:latin typeface="Bookman Old Style" panose="02050604050505020204" pitchFamily="18" charset="0"/>
              </a:rPr>
              <a:t>Strengthening Families</a:t>
            </a:r>
            <a:endParaRPr lang="en-US" altLang="en-US" sz="1350">
              <a:latin typeface="Arial" panose="020B0604020202020204" pitchFamily="34" charset="0"/>
            </a:endParaRPr>
          </a:p>
        </p:txBody>
      </p:sp>
      <p:pic>
        <p:nvPicPr>
          <p:cNvPr id="13" name="Picture 38">
            <a:extLst>
              <a:ext uri="{FF2B5EF4-FFF2-40B4-BE49-F238E27FC236}">
                <a16:creationId xmlns:a16="http://schemas.microsoft.com/office/drawing/2014/main" id="{508F481C-D8C7-BEFA-9780-4371B4E4C19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7583" y="5969045"/>
            <a:ext cx="1274097"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12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8">
            <a:extLst>
              <a:ext uri="{FF2B5EF4-FFF2-40B4-BE49-F238E27FC236}">
                <a16:creationId xmlns:a16="http://schemas.microsoft.com/office/drawing/2014/main" id="{BA561207-879B-9225-79F8-884FA7B32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805264"/>
            <a:ext cx="1007269" cy="8001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37">
            <a:extLst>
              <a:ext uri="{FF2B5EF4-FFF2-40B4-BE49-F238E27FC236}">
                <a16:creationId xmlns:a16="http://schemas.microsoft.com/office/drawing/2014/main" id="{85F34124-434D-A89E-A801-4BFBD6A67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924" y="183043"/>
            <a:ext cx="2470934" cy="51038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6">
            <a:extLst>
              <a:ext uri="{FF2B5EF4-FFF2-40B4-BE49-F238E27FC236}">
                <a16:creationId xmlns:a16="http://schemas.microsoft.com/office/drawing/2014/main" id="{3D40CBF8-4B73-19EF-BDCE-05D8C3ED0E06}"/>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pic>
        <p:nvPicPr>
          <p:cNvPr id="3" name="Picture 2">
            <a:extLst>
              <a:ext uri="{FF2B5EF4-FFF2-40B4-BE49-F238E27FC236}">
                <a16:creationId xmlns:a16="http://schemas.microsoft.com/office/drawing/2014/main" id="{9ACD6A2F-CE40-6FB2-FB2C-3D2183EB4116}"/>
              </a:ext>
            </a:extLst>
          </p:cNvPr>
          <p:cNvPicPr>
            <a:picLocks noChangeAspect="1"/>
          </p:cNvPicPr>
          <p:nvPr/>
        </p:nvPicPr>
        <p:blipFill>
          <a:blip r:embed="rId4"/>
          <a:stretch>
            <a:fillRect/>
          </a:stretch>
        </p:blipFill>
        <p:spPr>
          <a:xfrm>
            <a:off x="875726" y="764704"/>
            <a:ext cx="7656713" cy="4810880"/>
          </a:xfrm>
          <a:prstGeom prst="rect">
            <a:avLst/>
          </a:prstGeom>
        </p:spPr>
      </p:pic>
      <p:pic>
        <p:nvPicPr>
          <p:cNvPr id="4" name="Picture 36" descr="HCP Blue 1">
            <a:extLst>
              <a:ext uri="{FF2B5EF4-FFF2-40B4-BE49-F238E27FC236}">
                <a16:creationId xmlns:a16="http://schemas.microsoft.com/office/drawing/2014/main" id="{38415028-7843-8DD0-6BB1-DF85DC20BC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5833604"/>
            <a:ext cx="1421477" cy="74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74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nvSpPr>
        <p:spPr bwMode="auto">
          <a:xfrm>
            <a:off x="0" y="0"/>
            <a:ext cx="611188" cy="6884988"/>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0"/>
          <p:cNvSpPr>
            <a:spLocks noChangeArrowheads="1"/>
          </p:cNvSpPr>
          <p:nvPr/>
        </p:nvSpPr>
        <p:spPr bwMode="auto">
          <a:xfrm>
            <a:off x="611188" y="6408738"/>
            <a:ext cx="8532812" cy="476250"/>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1"/>
          <p:cNvSpPr>
            <a:spLocks noChangeArrowheads="1"/>
          </p:cNvSpPr>
          <p:nvPr/>
        </p:nvSpPr>
        <p:spPr bwMode="auto">
          <a:xfrm>
            <a:off x="611188" y="0"/>
            <a:ext cx="1871662" cy="476250"/>
          </a:xfrm>
          <a:prstGeom prst="rect">
            <a:avLst/>
          </a:prstGeom>
          <a:solidFill>
            <a:srgbClr val="0072C6"/>
          </a:solidFill>
          <a:ln>
            <a:noFill/>
          </a:ln>
          <a:effectLst/>
        </p:spPr>
        <p:txBody>
          <a:bodyPr wrap="none" anchor="ctr"/>
          <a:lstStyle/>
          <a:p>
            <a:endParaRPr lang="en-US"/>
          </a:p>
        </p:txBody>
      </p:sp>
      <p:sp>
        <p:nvSpPr>
          <p:cNvPr id="14" name="Text Box 12"/>
          <p:cNvSpPr txBox="1">
            <a:spLocks noChangeArrowheads="1"/>
          </p:cNvSpPr>
          <p:nvPr/>
        </p:nvSpPr>
        <p:spPr bwMode="auto">
          <a:xfrm>
            <a:off x="3562350" y="6453188"/>
            <a:ext cx="590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a:solidFill>
                  <a:schemeClr val="bg1"/>
                </a:solidFill>
              </a:rPr>
              <a:t>Improving Lives In Our Communities</a:t>
            </a:r>
          </a:p>
        </p:txBody>
      </p:sp>
      <p:sp>
        <p:nvSpPr>
          <p:cNvPr id="7" name="TextBox 6"/>
          <p:cNvSpPr txBox="1"/>
          <p:nvPr/>
        </p:nvSpPr>
        <p:spPr>
          <a:xfrm>
            <a:off x="395536" y="2204864"/>
            <a:ext cx="8568616" cy="2062103"/>
          </a:xfrm>
          <a:prstGeom prst="rect">
            <a:avLst/>
          </a:prstGeom>
          <a:noFill/>
        </p:spPr>
        <p:txBody>
          <a:bodyPr wrap="square" rtlCol="0">
            <a:spAutoFit/>
          </a:bodyPr>
          <a:lstStyle/>
          <a:p>
            <a:pPr lvl="1" algn="ctr"/>
            <a:r>
              <a:rPr lang="en-GB" sz="8000" b="1" dirty="0">
                <a:solidFill>
                  <a:srgbClr val="002060"/>
                </a:solidFill>
              </a:rPr>
              <a:t>Thank you</a:t>
            </a:r>
          </a:p>
          <a:p>
            <a:pPr lvl="1" algn="ctr"/>
            <a:endParaRPr lang="en-GB" sz="4800" b="1"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377" y="5229200"/>
            <a:ext cx="1816621" cy="105367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78689"/>
            <a:ext cx="3240024" cy="8686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5301208"/>
            <a:ext cx="2663960" cy="98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59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0"/>
            <a:ext cx="250825" cy="6884988"/>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p:cNvSpPr>
            <a:spLocks noChangeArrowheads="1"/>
          </p:cNvSpPr>
          <p:nvPr/>
        </p:nvSpPr>
        <p:spPr bwMode="auto">
          <a:xfrm>
            <a:off x="90488" y="6597352"/>
            <a:ext cx="9053512" cy="287636"/>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p:cNvSpPr>
            <a:spLocks noChangeArrowheads="1"/>
          </p:cNvSpPr>
          <p:nvPr/>
        </p:nvSpPr>
        <p:spPr bwMode="auto">
          <a:xfrm>
            <a:off x="179388" y="0"/>
            <a:ext cx="2303462" cy="238125"/>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Text Box 12"/>
          <p:cNvSpPr txBox="1">
            <a:spLocks noChangeArrowheads="1"/>
          </p:cNvSpPr>
          <p:nvPr/>
        </p:nvSpPr>
        <p:spPr bwMode="auto">
          <a:xfrm>
            <a:off x="4572000" y="6597352"/>
            <a:ext cx="5905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200" b="1" dirty="0">
                <a:solidFill>
                  <a:schemeClr val="bg1"/>
                </a:solidFill>
              </a:rPr>
              <a:t>Improving Lives In Our Communities</a:t>
            </a:r>
          </a:p>
          <a:p>
            <a:pPr algn="ctr" eaLnBrk="1" hangingPunct="1"/>
            <a:endParaRPr lang="en-GB" sz="1200" b="1" dirty="0">
              <a:solidFill>
                <a:schemeClr val="bg1"/>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275" t="15200" r="28525" b="8267"/>
          <a:stretch/>
        </p:blipFill>
        <p:spPr bwMode="auto">
          <a:xfrm>
            <a:off x="1403648" y="332656"/>
            <a:ext cx="6192688" cy="501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35696" y="5446839"/>
            <a:ext cx="4752528" cy="707886"/>
          </a:xfrm>
          <a:prstGeom prst="rect">
            <a:avLst/>
          </a:prstGeom>
        </p:spPr>
        <p:txBody>
          <a:bodyPr wrap="square">
            <a:spAutoFit/>
          </a:bodyPr>
          <a:lstStyle/>
          <a:p>
            <a:pPr algn="ctr"/>
            <a:r>
              <a:rPr lang="en-US" sz="2000" dirty="0">
                <a:solidFill>
                  <a:srgbClr val="002060"/>
                </a:solidFill>
              </a:rPr>
              <a:t>Telford &amp; Wrekin Healthy Child Programme </a:t>
            </a:r>
          </a:p>
          <a:p>
            <a:pPr algn="ctr"/>
            <a:r>
              <a:rPr lang="en-US" sz="2000" dirty="0">
                <a:solidFill>
                  <a:srgbClr val="002060"/>
                </a:solidFill>
              </a:rPr>
              <a:t>(0-19) Service Model </a:t>
            </a:r>
          </a:p>
        </p:txBody>
      </p:sp>
    </p:spTree>
    <p:extLst>
      <p:ext uri="{BB962C8B-B14F-4D97-AF65-F5344CB8AC3E}">
        <p14:creationId xmlns:p14="http://schemas.microsoft.com/office/powerpoint/2010/main" val="122377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0"/>
            <a:ext cx="250825" cy="6884988"/>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 name="Rectangle 10"/>
          <p:cNvSpPr>
            <a:spLocks noChangeArrowheads="1"/>
          </p:cNvSpPr>
          <p:nvPr/>
        </p:nvSpPr>
        <p:spPr bwMode="auto">
          <a:xfrm>
            <a:off x="90488" y="6597352"/>
            <a:ext cx="9053512" cy="287636"/>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 name="Rectangle 11"/>
          <p:cNvSpPr>
            <a:spLocks noChangeArrowheads="1"/>
          </p:cNvSpPr>
          <p:nvPr/>
        </p:nvSpPr>
        <p:spPr bwMode="auto">
          <a:xfrm>
            <a:off x="179388" y="0"/>
            <a:ext cx="2303462" cy="238125"/>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 name="Text Box 12"/>
          <p:cNvSpPr txBox="1">
            <a:spLocks noChangeArrowheads="1"/>
          </p:cNvSpPr>
          <p:nvPr/>
        </p:nvSpPr>
        <p:spPr bwMode="auto">
          <a:xfrm>
            <a:off x="4572000" y="6597352"/>
            <a:ext cx="5905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200" b="1" dirty="0">
                <a:solidFill>
                  <a:prstClr val="white"/>
                </a:solidFill>
              </a:rPr>
              <a:t>Improving Lives In Our Communities</a:t>
            </a:r>
          </a:p>
          <a:p>
            <a:pPr algn="ctr" eaLnBrk="1" hangingPunct="1"/>
            <a:endParaRPr lang="en-GB" sz="1200" b="1" dirty="0">
              <a:solidFill>
                <a:prstClr val="white"/>
              </a:solidFill>
            </a:endParaRPr>
          </a:p>
        </p:txBody>
      </p:sp>
      <p:sp>
        <p:nvSpPr>
          <p:cNvPr id="6" name="Title 5"/>
          <p:cNvSpPr>
            <a:spLocks noGrp="1"/>
          </p:cNvSpPr>
          <p:nvPr>
            <p:ph type="title"/>
          </p:nvPr>
        </p:nvSpPr>
        <p:spPr/>
        <p:txBody>
          <a:bodyPr/>
          <a:lstStyle/>
          <a:p>
            <a:r>
              <a:rPr lang="en-GB" dirty="0">
                <a:solidFill>
                  <a:srgbClr val="002060"/>
                </a:solidFill>
              </a:rPr>
              <a:t>Family First</a:t>
            </a:r>
          </a:p>
        </p:txBody>
      </p:sp>
      <p:sp>
        <p:nvSpPr>
          <p:cNvPr id="13" name="TextBox 12"/>
          <p:cNvSpPr txBox="1"/>
          <p:nvPr/>
        </p:nvSpPr>
        <p:spPr>
          <a:xfrm>
            <a:off x="1808693" y="1222594"/>
            <a:ext cx="5526614" cy="461665"/>
          </a:xfrm>
          <a:prstGeom prst="rect">
            <a:avLst/>
          </a:prstGeom>
          <a:noFill/>
        </p:spPr>
        <p:txBody>
          <a:bodyPr wrap="square" rtlCol="0" anchor="ctr">
            <a:spAutoFit/>
          </a:bodyPr>
          <a:lstStyle/>
          <a:p>
            <a:pPr algn="ctr"/>
            <a:r>
              <a:rPr lang="en-GB" sz="2400" b="1" dirty="0">
                <a:solidFill>
                  <a:srgbClr val="002060"/>
                </a:solidFill>
              </a:rPr>
              <a:t>Partnership Plus </a:t>
            </a:r>
            <a:endParaRPr lang="en-GB" sz="2400" dirty="0">
              <a:solidFill>
                <a:srgbClr val="002060"/>
              </a:solidFill>
            </a:endParaRPr>
          </a:p>
        </p:txBody>
      </p:sp>
      <p:sp>
        <p:nvSpPr>
          <p:cNvPr id="10" name="TextBox 9"/>
          <p:cNvSpPr txBox="1"/>
          <p:nvPr/>
        </p:nvSpPr>
        <p:spPr>
          <a:xfrm>
            <a:off x="4819928" y="2060848"/>
            <a:ext cx="3573000"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002060"/>
                </a:solidFill>
              </a:rPr>
              <a:t>Evidenced based model</a:t>
            </a:r>
          </a:p>
          <a:p>
            <a:pPr marL="342900" indent="-342900">
              <a:buFont typeface="Arial" panose="020B0604020202020204" pitchFamily="34" charset="0"/>
              <a:buChar char="•"/>
            </a:pPr>
            <a:r>
              <a:rPr lang="en-GB" sz="2400" dirty="0">
                <a:solidFill>
                  <a:srgbClr val="002060"/>
                </a:solidFill>
              </a:rPr>
              <a:t>Enable multi-agency working</a:t>
            </a:r>
          </a:p>
          <a:p>
            <a:pPr marL="342900" indent="-342900">
              <a:buFont typeface="Arial" panose="020B0604020202020204" pitchFamily="34" charset="0"/>
              <a:buChar char="•"/>
            </a:pPr>
            <a:r>
              <a:rPr lang="en-GB" sz="2400" dirty="0">
                <a:solidFill>
                  <a:srgbClr val="002060"/>
                </a:solidFill>
              </a:rPr>
              <a:t>Referrals for the most vulnerable families with the most complex and/or additional needs</a:t>
            </a:r>
          </a:p>
          <a:p>
            <a:pPr marL="342900" indent="-342900">
              <a:buFont typeface="Arial" panose="020B0604020202020204" pitchFamily="34" charset="0"/>
              <a:buChar char="•"/>
            </a:pPr>
            <a:r>
              <a:rPr lang="en-GB" sz="2400" dirty="0">
                <a:solidFill>
                  <a:srgbClr val="002060"/>
                </a:solidFill>
              </a:rPr>
              <a:t>Training /Supervision</a:t>
            </a:r>
          </a:p>
        </p:txBody>
      </p:sp>
      <p:pic>
        <p:nvPicPr>
          <p:cNvPr id="1034"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3010" y="1611203"/>
            <a:ext cx="3878690" cy="45259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767624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0"/>
            <a:ext cx="250825" cy="6884988"/>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 name="Rectangle 10"/>
          <p:cNvSpPr>
            <a:spLocks noChangeArrowheads="1"/>
          </p:cNvSpPr>
          <p:nvPr/>
        </p:nvSpPr>
        <p:spPr bwMode="auto">
          <a:xfrm>
            <a:off x="90488" y="6597352"/>
            <a:ext cx="9053512" cy="287636"/>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 name="Rectangle 11"/>
          <p:cNvSpPr>
            <a:spLocks noChangeArrowheads="1"/>
          </p:cNvSpPr>
          <p:nvPr/>
        </p:nvSpPr>
        <p:spPr bwMode="auto">
          <a:xfrm>
            <a:off x="179388" y="0"/>
            <a:ext cx="2303462" cy="238125"/>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 name="Text Box 12"/>
          <p:cNvSpPr txBox="1">
            <a:spLocks noChangeArrowheads="1"/>
          </p:cNvSpPr>
          <p:nvPr/>
        </p:nvSpPr>
        <p:spPr bwMode="auto">
          <a:xfrm>
            <a:off x="4572000" y="6597352"/>
            <a:ext cx="5905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200" b="1" dirty="0">
                <a:solidFill>
                  <a:prstClr val="white"/>
                </a:solidFill>
              </a:rPr>
              <a:t>Improving Lives In Our Communities</a:t>
            </a:r>
          </a:p>
          <a:p>
            <a:pPr algn="ctr" eaLnBrk="1" hangingPunct="1"/>
            <a:endParaRPr lang="en-GB" sz="1200" b="1" dirty="0">
              <a:solidFill>
                <a:prstClr val="white"/>
              </a:solidFill>
            </a:endParaRPr>
          </a:p>
        </p:txBody>
      </p:sp>
      <p:sp>
        <p:nvSpPr>
          <p:cNvPr id="6" name="Title 5"/>
          <p:cNvSpPr>
            <a:spLocks noGrp="1"/>
          </p:cNvSpPr>
          <p:nvPr>
            <p:ph type="title"/>
          </p:nvPr>
        </p:nvSpPr>
        <p:spPr>
          <a:xfrm>
            <a:off x="457200" y="274638"/>
            <a:ext cx="8229600" cy="1143000"/>
          </a:xfrm>
        </p:spPr>
        <p:txBody>
          <a:bodyPr/>
          <a:lstStyle/>
          <a:p>
            <a:r>
              <a:rPr lang="en-GB" dirty="0">
                <a:solidFill>
                  <a:schemeClr val="tx2">
                    <a:lumMod val="75000"/>
                  </a:schemeClr>
                </a:solidFill>
              </a:rPr>
              <a:t>Community First</a:t>
            </a:r>
          </a:p>
        </p:txBody>
      </p:sp>
      <p:sp>
        <p:nvSpPr>
          <p:cNvPr id="16" name="Content Placeholder 15"/>
          <p:cNvSpPr>
            <a:spLocks noGrp="1"/>
          </p:cNvSpPr>
          <p:nvPr>
            <p:ph sz="half" idx="2"/>
          </p:nvPr>
        </p:nvSpPr>
        <p:spPr>
          <a:xfrm>
            <a:off x="917340" y="1772816"/>
            <a:ext cx="7399808" cy="4104457"/>
          </a:xfrm>
        </p:spPr>
        <p:txBody>
          <a:bodyPr>
            <a:normAutofit/>
          </a:bodyPr>
          <a:lstStyle/>
          <a:p>
            <a:pPr marL="1371600" lvl="3" indent="0">
              <a:buNone/>
            </a:pPr>
            <a:r>
              <a:rPr lang="en-GB" sz="2400" b="1" dirty="0">
                <a:solidFill>
                  <a:srgbClr val="0070C0"/>
                </a:solidFill>
              </a:rPr>
              <a:t> </a:t>
            </a:r>
          </a:p>
          <a:p>
            <a:pPr marL="1371600" lvl="3" indent="0">
              <a:buNone/>
            </a:pPr>
            <a:endParaRPr lang="en-GB" sz="2200" dirty="0"/>
          </a:p>
        </p:txBody>
      </p:sp>
      <p:sp>
        <p:nvSpPr>
          <p:cNvPr id="18" name="TextBox 17"/>
          <p:cNvSpPr txBox="1"/>
          <p:nvPr/>
        </p:nvSpPr>
        <p:spPr>
          <a:xfrm>
            <a:off x="1808693" y="1222594"/>
            <a:ext cx="5526614" cy="461665"/>
          </a:xfrm>
          <a:prstGeom prst="rect">
            <a:avLst/>
          </a:prstGeom>
          <a:noFill/>
        </p:spPr>
        <p:txBody>
          <a:bodyPr wrap="square" rtlCol="0" anchor="ctr">
            <a:spAutoFit/>
          </a:bodyPr>
          <a:lstStyle/>
          <a:p>
            <a:pPr algn="ctr"/>
            <a:r>
              <a:rPr lang="en-GB" sz="2400" b="1" dirty="0">
                <a:solidFill>
                  <a:srgbClr val="002060"/>
                </a:solidFill>
              </a:rPr>
              <a:t>Public Health Prevention &amp; Universal </a:t>
            </a:r>
            <a:endParaRPr lang="en-GB" sz="2400" dirty="0">
              <a:solidFill>
                <a:srgbClr val="002060"/>
              </a:solidFill>
            </a:endParaRPr>
          </a:p>
        </p:txBody>
      </p:sp>
      <p:sp>
        <p:nvSpPr>
          <p:cNvPr id="21" name="TextBox 20"/>
          <p:cNvSpPr txBox="1"/>
          <p:nvPr/>
        </p:nvSpPr>
        <p:spPr>
          <a:xfrm>
            <a:off x="261294" y="1772816"/>
            <a:ext cx="3600400" cy="4708981"/>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002060"/>
                </a:solidFill>
              </a:rPr>
              <a:t>Universal  &amp; Universal Plus Contacts – NCMP &amp; 5 Mandated contacts</a:t>
            </a:r>
          </a:p>
          <a:p>
            <a:pPr marL="342900" indent="-342900">
              <a:buFont typeface="Arial" panose="020B0604020202020204" pitchFamily="34" charset="0"/>
              <a:buChar char="•"/>
            </a:pPr>
            <a:r>
              <a:rPr lang="en-US" sz="2400" dirty="0">
                <a:solidFill>
                  <a:srgbClr val="002060"/>
                </a:solidFill>
              </a:rPr>
              <a:t>Single point of access for referrals </a:t>
            </a:r>
          </a:p>
          <a:p>
            <a:pPr marL="342900" indent="-342900">
              <a:buFont typeface="Arial" panose="020B0604020202020204" pitchFamily="34" charset="0"/>
              <a:buChar char="•"/>
            </a:pPr>
            <a:r>
              <a:rPr lang="en-US" sz="2400" dirty="0">
                <a:solidFill>
                  <a:srgbClr val="002060"/>
                </a:solidFill>
              </a:rPr>
              <a:t>Early Help Assessment</a:t>
            </a:r>
          </a:p>
          <a:p>
            <a:pPr marL="342900" indent="-342900">
              <a:buFont typeface="Arial" panose="020B0604020202020204" pitchFamily="34" charset="0"/>
              <a:buChar char="•"/>
            </a:pPr>
            <a:r>
              <a:rPr lang="en-US" sz="2400" dirty="0">
                <a:solidFill>
                  <a:srgbClr val="002060"/>
                </a:solidFill>
              </a:rPr>
              <a:t>Community Public Health Clinics </a:t>
            </a:r>
          </a:p>
          <a:p>
            <a:pPr marL="342900" indent="-342900">
              <a:buFont typeface="Arial" panose="020B0604020202020204" pitchFamily="34" charset="0"/>
              <a:buChar char="•"/>
            </a:pPr>
            <a:r>
              <a:rPr lang="en-US" sz="2400" dirty="0">
                <a:solidFill>
                  <a:srgbClr val="002060"/>
                </a:solidFill>
              </a:rPr>
              <a:t>12 month rolling program for Primary &amp; Secondary Schools </a:t>
            </a:r>
          </a:p>
          <a:p>
            <a:pPr marL="285750" indent="-285750">
              <a:buFont typeface="Arial" panose="020B0604020202020204" pitchFamily="34" charset="0"/>
              <a:buChar char="•"/>
            </a:pPr>
            <a:endParaRPr lang="en-US" dirty="0">
              <a:solidFill>
                <a:srgbClr val="002060"/>
              </a:solidFill>
            </a:endParaRPr>
          </a:p>
          <a:p>
            <a:endParaRPr lang="en-GB" dirty="0">
              <a:solidFill>
                <a:srgbClr val="002060"/>
              </a:solidFill>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662172"/>
            <a:ext cx="5147530" cy="455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69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nvSpPr>
        <p:spPr bwMode="auto">
          <a:xfrm>
            <a:off x="0" y="0"/>
            <a:ext cx="611188" cy="6884988"/>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0"/>
          <p:cNvSpPr>
            <a:spLocks noChangeArrowheads="1"/>
          </p:cNvSpPr>
          <p:nvPr/>
        </p:nvSpPr>
        <p:spPr bwMode="auto">
          <a:xfrm>
            <a:off x="611188" y="6408738"/>
            <a:ext cx="8532812" cy="476250"/>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1"/>
          <p:cNvSpPr>
            <a:spLocks noChangeArrowheads="1"/>
          </p:cNvSpPr>
          <p:nvPr/>
        </p:nvSpPr>
        <p:spPr bwMode="auto">
          <a:xfrm>
            <a:off x="611188" y="0"/>
            <a:ext cx="1871662" cy="476250"/>
          </a:xfrm>
          <a:prstGeom prst="rect">
            <a:avLst/>
          </a:prstGeom>
          <a:solidFill>
            <a:srgbClr val="0072C6"/>
          </a:solidFill>
          <a:ln>
            <a:noFill/>
          </a:ln>
          <a:effectLst/>
        </p:spPr>
        <p:txBody>
          <a:bodyPr wrap="none" anchor="ctr"/>
          <a:lstStyle/>
          <a:p>
            <a:endParaRPr lang="en-US"/>
          </a:p>
        </p:txBody>
      </p:sp>
      <p:sp>
        <p:nvSpPr>
          <p:cNvPr id="14" name="Text Box 12"/>
          <p:cNvSpPr txBox="1">
            <a:spLocks noChangeArrowheads="1"/>
          </p:cNvSpPr>
          <p:nvPr/>
        </p:nvSpPr>
        <p:spPr bwMode="auto">
          <a:xfrm>
            <a:off x="3562350" y="6453188"/>
            <a:ext cx="590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a:solidFill>
                  <a:schemeClr val="bg1"/>
                </a:solidFill>
              </a:rPr>
              <a:t>Improving Lives In Our Communities</a:t>
            </a:r>
          </a:p>
        </p:txBody>
      </p:sp>
      <p:sp>
        <p:nvSpPr>
          <p:cNvPr id="7" name="TextBox 6"/>
          <p:cNvSpPr txBox="1"/>
          <p:nvPr/>
        </p:nvSpPr>
        <p:spPr>
          <a:xfrm>
            <a:off x="1043608" y="980728"/>
            <a:ext cx="7245015" cy="6001643"/>
          </a:xfrm>
          <a:prstGeom prst="rect">
            <a:avLst/>
          </a:prstGeom>
          <a:noFill/>
        </p:spPr>
        <p:txBody>
          <a:bodyPr wrap="square" rtlCol="0">
            <a:spAutoFit/>
          </a:bodyPr>
          <a:lstStyle/>
          <a:p>
            <a:pPr lvl="1" algn="ctr"/>
            <a:r>
              <a:rPr lang="en-GB" sz="2400" b="1" u="sng" dirty="0">
                <a:solidFill>
                  <a:srgbClr val="002060"/>
                </a:solidFill>
              </a:rPr>
              <a:t>School Population</a:t>
            </a:r>
          </a:p>
          <a:p>
            <a:pPr lvl="1"/>
            <a:endParaRPr lang="en-GB" sz="2400" b="1" dirty="0">
              <a:solidFill>
                <a:srgbClr val="002060"/>
              </a:solidFill>
            </a:endParaRPr>
          </a:p>
          <a:p>
            <a:pPr lvl="1"/>
            <a:r>
              <a:rPr lang="en-GB" sz="2400" b="1" dirty="0">
                <a:solidFill>
                  <a:srgbClr val="002060"/>
                </a:solidFill>
              </a:rPr>
              <a:t>44,300   children/young people -  5 -19 Staffing.</a:t>
            </a:r>
          </a:p>
          <a:p>
            <a:pPr lvl="1"/>
            <a:r>
              <a:rPr lang="en-GB" sz="2400" b="1" dirty="0">
                <a:solidFill>
                  <a:srgbClr val="002060"/>
                </a:solidFill>
              </a:rPr>
              <a:t>Number of Primary Schools:   47</a:t>
            </a:r>
          </a:p>
          <a:p>
            <a:pPr lvl="1"/>
            <a:r>
              <a:rPr lang="en-GB" sz="2400" b="1" dirty="0">
                <a:solidFill>
                  <a:srgbClr val="002060"/>
                </a:solidFill>
              </a:rPr>
              <a:t>Number of Secondary Schools: 12</a:t>
            </a:r>
          </a:p>
          <a:p>
            <a:pPr lvl="1"/>
            <a:r>
              <a:rPr lang="en-GB" sz="2400" b="1" dirty="0">
                <a:solidFill>
                  <a:srgbClr val="002060"/>
                </a:solidFill>
              </a:rPr>
              <a:t>SEND        x1 Primary x1 Secondary</a:t>
            </a:r>
          </a:p>
          <a:p>
            <a:pPr lvl="1"/>
            <a:r>
              <a:rPr lang="en-GB" sz="2400" b="1" dirty="0">
                <a:solidFill>
                  <a:srgbClr val="002060"/>
                </a:solidFill>
              </a:rPr>
              <a:t>Alternate Education Provision x 5</a:t>
            </a:r>
          </a:p>
          <a:p>
            <a:pPr lvl="1"/>
            <a:r>
              <a:rPr lang="en-GB" sz="2400" b="1" dirty="0">
                <a:solidFill>
                  <a:srgbClr val="002060"/>
                </a:solidFill>
              </a:rPr>
              <a:t>                         Health Visiting</a:t>
            </a:r>
          </a:p>
          <a:p>
            <a:pPr lvl="1"/>
            <a:r>
              <a:rPr lang="en-GB" sz="2400" b="1" dirty="0">
                <a:solidFill>
                  <a:srgbClr val="002060"/>
                </a:solidFill>
              </a:rPr>
              <a:t>10, 700  children  0 - 5   (mandated contacts 5)</a:t>
            </a:r>
          </a:p>
          <a:p>
            <a:pPr lvl="1"/>
            <a:r>
              <a:rPr lang="en-GB" sz="2400" b="1" dirty="0">
                <a:solidFill>
                  <a:srgbClr val="002060"/>
                </a:solidFill>
              </a:rPr>
              <a:t>All new birth visits and 6 -8 week contacts seen at home. 1yr and 2yr developments majority completed in clinics.</a:t>
            </a:r>
          </a:p>
          <a:p>
            <a:pPr lvl="1"/>
            <a:r>
              <a:rPr lang="en-GB" sz="2400" b="1" dirty="0">
                <a:solidFill>
                  <a:srgbClr val="002060"/>
                </a:solidFill>
              </a:rPr>
              <a:t>Case loads;  462 children per 1 WTE Health Visitor</a:t>
            </a:r>
          </a:p>
          <a:p>
            <a:pPr lvl="1"/>
            <a:endParaRPr lang="en-GB" sz="2400" b="1" dirty="0">
              <a:solidFill>
                <a:srgbClr val="002060"/>
              </a:solidFill>
            </a:endParaRPr>
          </a:p>
          <a:p>
            <a:pPr lvl="1" algn="ctr"/>
            <a:endParaRPr lang="en-GB" sz="4800" b="1"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9670" y="5763526"/>
            <a:ext cx="1003180" cy="62163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78689"/>
            <a:ext cx="3240024" cy="8686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564" y="5763526"/>
            <a:ext cx="1616484" cy="51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57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nvSpPr>
        <p:spPr bwMode="auto">
          <a:xfrm>
            <a:off x="0" y="0"/>
            <a:ext cx="611188" cy="6884988"/>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0"/>
          <p:cNvSpPr>
            <a:spLocks noChangeArrowheads="1"/>
          </p:cNvSpPr>
          <p:nvPr/>
        </p:nvSpPr>
        <p:spPr bwMode="auto">
          <a:xfrm>
            <a:off x="611188" y="6408738"/>
            <a:ext cx="8532812" cy="476250"/>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1"/>
          <p:cNvSpPr>
            <a:spLocks noChangeArrowheads="1"/>
          </p:cNvSpPr>
          <p:nvPr/>
        </p:nvSpPr>
        <p:spPr bwMode="auto">
          <a:xfrm>
            <a:off x="611188" y="0"/>
            <a:ext cx="1871662" cy="476250"/>
          </a:xfrm>
          <a:prstGeom prst="rect">
            <a:avLst/>
          </a:prstGeom>
          <a:solidFill>
            <a:srgbClr val="0072C6"/>
          </a:solidFill>
          <a:ln>
            <a:noFill/>
          </a:ln>
          <a:effectLst/>
        </p:spPr>
        <p:txBody>
          <a:bodyPr wrap="none" anchor="ctr"/>
          <a:lstStyle/>
          <a:p>
            <a:endParaRPr lang="en-US"/>
          </a:p>
        </p:txBody>
      </p:sp>
      <p:sp>
        <p:nvSpPr>
          <p:cNvPr id="14" name="Text Box 12"/>
          <p:cNvSpPr txBox="1">
            <a:spLocks noChangeArrowheads="1"/>
          </p:cNvSpPr>
          <p:nvPr/>
        </p:nvSpPr>
        <p:spPr bwMode="auto">
          <a:xfrm>
            <a:off x="3562350" y="6453188"/>
            <a:ext cx="590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a:solidFill>
                  <a:schemeClr val="bg1"/>
                </a:solidFill>
              </a:rPr>
              <a:t>Improving Lives In Our Communities</a:t>
            </a:r>
          </a:p>
        </p:txBody>
      </p:sp>
      <p:sp>
        <p:nvSpPr>
          <p:cNvPr id="7" name="TextBox 6"/>
          <p:cNvSpPr txBox="1"/>
          <p:nvPr/>
        </p:nvSpPr>
        <p:spPr>
          <a:xfrm>
            <a:off x="611188" y="984814"/>
            <a:ext cx="8352963" cy="5139869"/>
          </a:xfrm>
          <a:prstGeom prst="rect">
            <a:avLst/>
          </a:prstGeom>
          <a:noFill/>
        </p:spPr>
        <p:txBody>
          <a:bodyPr wrap="square" rtlCol="0">
            <a:spAutoFit/>
          </a:bodyPr>
          <a:lstStyle/>
          <a:p>
            <a:pPr marL="914400" lvl="1" indent="-457200">
              <a:buFont typeface="+mj-lt"/>
              <a:buAutoNum type="arabicPeriod"/>
            </a:pPr>
            <a:r>
              <a:rPr lang="en-GB" sz="2000" b="1" dirty="0">
                <a:solidFill>
                  <a:srgbClr val="002060"/>
                </a:solidFill>
              </a:rPr>
              <a:t>Electronic Referral direct request for support for children (with consent from parents).</a:t>
            </a:r>
          </a:p>
          <a:p>
            <a:pPr marL="914400" lvl="1" indent="-457200">
              <a:buFont typeface="+mj-lt"/>
              <a:buAutoNum type="arabicPeriod"/>
            </a:pPr>
            <a:r>
              <a:rPr lang="en-GB" sz="2000" b="1" dirty="0">
                <a:solidFill>
                  <a:srgbClr val="002060"/>
                </a:solidFill>
              </a:rPr>
              <a:t>Referral triaged and allocated to appropriate practitioner</a:t>
            </a:r>
          </a:p>
          <a:p>
            <a:pPr marL="914400" lvl="1" indent="-457200">
              <a:buFont typeface="+mj-lt"/>
              <a:buAutoNum type="arabicPeriod"/>
            </a:pPr>
            <a:r>
              <a:rPr lang="en-GB" sz="2000" b="1" dirty="0">
                <a:solidFill>
                  <a:srgbClr val="002060"/>
                </a:solidFill>
              </a:rPr>
              <a:t>The 0-19 service </a:t>
            </a:r>
            <a:r>
              <a:rPr lang="en-GB" sz="2000" b="1" u="sng" dirty="0">
                <a:solidFill>
                  <a:srgbClr val="002060"/>
                </a:solidFill>
              </a:rPr>
              <a:t>does not have access to GP records</a:t>
            </a:r>
          </a:p>
          <a:p>
            <a:pPr marL="914400" lvl="1" indent="-457200">
              <a:buFont typeface="+mj-lt"/>
              <a:buAutoNum type="arabicPeriod"/>
            </a:pPr>
            <a:r>
              <a:rPr lang="en-GB" sz="2000" b="1" dirty="0">
                <a:solidFill>
                  <a:srgbClr val="002060"/>
                </a:solidFill>
              </a:rPr>
              <a:t>The 0 -19 service </a:t>
            </a:r>
            <a:r>
              <a:rPr lang="en-GB" sz="2000" b="1" u="sng" dirty="0">
                <a:solidFill>
                  <a:srgbClr val="002060"/>
                </a:solidFill>
              </a:rPr>
              <a:t>is not an emergency service</a:t>
            </a:r>
          </a:p>
          <a:p>
            <a:pPr marL="914400" lvl="1" indent="-457200">
              <a:buFont typeface="+mj-lt"/>
              <a:buAutoNum type="arabicPeriod"/>
            </a:pPr>
            <a:r>
              <a:rPr lang="en-GB" sz="2000" b="1" dirty="0">
                <a:solidFill>
                  <a:srgbClr val="002060"/>
                </a:solidFill>
              </a:rPr>
              <a:t>Health Visitors are available following the 2½ year development review, to support health &amp; development queries and to support school readiness.</a:t>
            </a:r>
          </a:p>
          <a:p>
            <a:pPr marL="914400" lvl="1" indent="-457200">
              <a:buFont typeface="+mj-lt"/>
              <a:buAutoNum type="arabicPeriod"/>
            </a:pPr>
            <a:r>
              <a:rPr lang="en-GB" sz="2000" b="1" dirty="0">
                <a:solidFill>
                  <a:srgbClr val="002060"/>
                </a:solidFill>
              </a:rPr>
              <a:t>Nursery Nurse advice telephone line for sleep, fussy eating, behaviour and toileting. Pilot.</a:t>
            </a:r>
          </a:p>
          <a:p>
            <a:pPr marL="914400" lvl="1" indent="-457200">
              <a:buFont typeface="+mj-lt"/>
              <a:buAutoNum type="arabicPeriod"/>
            </a:pPr>
            <a:r>
              <a:rPr lang="en-GB" sz="2000" b="1" dirty="0">
                <a:solidFill>
                  <a:srgbClr val="002060"/>
                </a:solidFill>
              </a:rPr>
              <a:t>School Readiness clinics run by Health Visitor Nursery Nurses/School Readiness support worker linking with nurseries/primary schools. </a:t>
            </a:r>
          </a:p>
          <a:p>
            <a:pPr marL="914400" lvl="1" indent="-457200">
              <a:buFont typeface="+mj-lt"/>
              <a:buAutoNum type="arabicPeriod"/>
            </a:pPr>
            <a:r>
              <a:rPr lang="en-GB" sz="2000" b="1" dirty="0">
                <a:solidFill>
                  <a:srgbClr val="002060"/>
                </a:solidFill>
              </a:rPr>
              <a:t>Seamless transfer from health visiting 0-5 ; to school nursing 5 -19 years. </a:t>
            </a:r>
          </a:p>
          <a:p>
            <a:pPr lvl="1" algn="ctr"/>
            <a:endParaRPr lang="en-GB" sz="4800" b="1"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5801274"/>
            <a:ext cx="980319" cy="60746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78689"/>
            <a:ext cx="3240024" cy="8686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418" y="5675414"/>
            <a:ext cx="1890733" cy="60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29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144A1-66B7-BE86-30D9-841AC6D70E41}"/>
              </a:ext>
            </a:extLst>
          </p:cNvPr>
          <p:cNvSpPr>
            <a:spLocks noGrp="1"/>
          </p:cNvSpPr>
          <p:nvPr>
            <p:ph type="ctrTitle"/>
          </p:nvPr>
        </p:nvSpPr>
        <p:spPr>
          <a:xfrm>
            <a:off x="842963" y="1053524"/>
            <a:ext cx="7543800" cy="2681084"/>
          </a:xfrm>
          <a:effectLst>
            <a:outerShdw blurRad="50800" dist="38100" dir="2700000" algn="tl" rotWithShape="0">
              <a:prstClr val="black">
                <a:alpha val="40000"/>
              </a:prstClr>
            </a:outerShdw>
          </a:effectLst>
        </p:spPr>
        <p:txBody>
          <a:bodyPr>
            <a:normAutofit/>
          </a:bodyPr>
          <a:lstStyle/>
          <a:p>
            <a:r>
              <a:rPr lang="en-GB" sz="6000" b="1" dirty="0"/>
              <a:t>School Readiness  </a:t>
            </a:r>
          </a:p>
        </p:txBody>
      </p:sp>
      <p:sp>
        <p:nvSpPr>
          <p:cNvPr id="3" name="Rectangle 2">
            <a:extLst>
              <a:ext uri="{FF2B5EF4-FFF2-40B4-BE49-F238E27FC236}">
                <a16:creationId xmlns:a16="http://schemas.microsoft.com/office/drawing/2014/main" id="{FB0B5E91-F58A-28E2-719A-A4463BDB7535}"/>
              </a:ext>
            </a:extLst>
          </p:cNvPr>
          <p:cNvSpPr>
            <a:spLocks noChangeArrowheads="1"/>
          </p:cNvSpPr>
          <p:nvPr/>
        </p:nvSpPr>
        <p:spPr bwMode="auto">
          <a:xfrm>
            <a:off x="0" y="857250"/>
            <a:ext cx="590550" cy="5143500"/>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pic>
        <p:nvPicPr>
          <p:cNvPr id="3075" name="Picture 38">
            <a:extLst>
              <a:ext uri="{FF2B5EF4-FFF2-40B4-BE49-F238E27FC236}">
                <a16:creationId xmlns:a16="http://schemas.microsoft.com/office/drawing/2014/main" id="{418385BA-4B80-24E1-6C0D-5011D73C6E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138" y="9184417"/>
            <a:ext cx="1007269" cy="8001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06FED9E-6591-4049-BAAB-8456F431E001}"/>
              </a:ext>
            </a:extLst>
          </p:cNvPr>
          <p:cNvSpPr>
            <a:spLocks noChangeArrowheads="1"/>
          </p:cNvSpPr>
          <p:nvPr/>
        </p:nvSpPr>
        <p:spPr bwMode="auto">
          <a:xfrm>
            <a:off x="2471738" y="9710673"/>
            <a:ext cx="4286250" cy="614363"/>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6" name="Text Box 12">
            <a:extLst>
              <a:ext uri="{FF2B5EF4-FFF2-40B4-BE49-F238E27FC236}">
                <a16:creationId xmlns:a16="http://schemas.microsoft.com/office/drawing/2014/main" id="{3D2696BC-F2EC-F5C3-3085-9149D88AB19C}"/>
              </a:ext>
            </a:extLst>
          </p:cNvPr>
          <p:cNvSpPr txBox="1">
            <a:spLocks noChangeArrowheads="1"/>
          </p:cNvSpPr>
          <p:nvPr/>
        </p:nvSpPr>
        <p:spPr bwMode="auto">
          <a:xfrm>
            <a:off x="2386013" y="9582086"/>
            <a:ext cx="3600450" cy="53578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500" b="1">
                <a:solidFill>
                  <a:srgbClr val="FFFFFF"/>
                </a:solidFill>
                <a:latin typeface="Calibri" panose="020F0502020204030204" pitchFamily="34" charset="0"/>
                <a:ea typeface="Calibri" panose="020F0502020204030204" pitchFamily="34" charset="0"/>
                <a:cs typeface="Times New Roman" panose="02020603050405020304" pitchFamily="18" charset="0"/>
              </a:rPr>
              <a:t>Improving Lives In Our Communities</a:t>
            </a:r>
            <a:endParaRPr lang="en-US" altLang="en-US" sz="1350">
              <a:latin typeface="Arial" panose="020B0604020202020204" pitchFamily="34" charset="0"/>
            </a:endParaRPr>
          </a:p>
        </p:txBody>
      </p:sp>
      <p:sp>
        <p:nvSpPr>
          <p:cNvPr id="17" name="Rectangle 16">
            <a:extLst>
              <a:ext uri="{FF2B5EF4-FFF2-40B4-BE49-F238E27FC236}">
                <a16:creationId xmlns:a16="http://schemas.microsoft.com/office/drawing/2014/main" id="{68E26624-A2BC-FB3D-C1B3-893A585C3248}"/>
              </a:ext>
            </a:extLst>
          </p:cNvPr>
          <p:cNvSpPr>
            <a:spLocks noChangeArrowheads="1"/>
          </p:cNvSpPr>
          <p:nvPr/>
        </p:nvSpPr>
        <p:spPr bwMode="auto">
          <a:xfrm>
            <a:off x="2457451" y="149259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pic>
        <p:nvPicPr>
          <p:cNvPr id="18" name="Picture 4">
            <a:extLst>
              <a:ext uri="{FF2B5EF4-FFF2-40B4-BE49-F238E27FC236}">
                <a16:creationId xmlns:a16="http://schemas.microsoft.com/office/drawing/2014/main" id="{DD93887A-6FB4-2770-109B-B18155EEB8DC}"/>
              </a:ext>
            </a:extLst>
          </p:cNvPr>
          <p:cNvPicPr>
            <a:picLocks noChangeAspect="1" noChangeArrowheads="1"/>
          </p:cNvPicPr>
          <p:nvPr/>
        </p:nvPicPr>
        <p:blipFill rotWithShape="1">
          <a:blip r:embed="rId3">
            <a:alphaModFix amt="31000"/>
            <a:extLst>
              <a:ext uri="{28A0092B-C50C-407E-A947-70E740481C1C}">
                <a14:useLocalDpi xmlns:a14="http://schemas.microsoft.com/office/drawing/2010/main" val="0"/>
              </a:ext>
            </a:extLst>
          </a:blip>
          <a:srcRect t="31439" b="15368"/>
          <a:stretch/>
        </p:blipFill>
        <p:spPr bwMode="auto">
          <a:xfrm>
            <a:off x="590550" y="843837"/>
            <a:ext cx="8553450" cy="5155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5CC1278-15C9-B1E4-B7B1-CF31F4DEC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4138" y="151247"/>
            <a:ext cx="2357913" cy="636005"/>
          </a:xfrm>
          <a:prstGeom prst="rect">
            <a:avLst/>
          </a:prstGeom>
        </p:spPr>
      </p:pic>
      <p:sp>
        <p:nvSpPr>
          <p:cNvPr id="4" name="Rectangle 3">
            <a:extLst>
              <a:ext uri="{FF2B5EF4-FFF2-40B4-BE49-F238E27FC236}">
                <a16:creationId xmlns:a16="http://schemas.microsoft.com/office/drawing/2014/main" id="{BC74A281-D628-9254-D175-898690EA8290}"/>
              </a:ext>
            </a:extLst>
          </p:cNvPr>
          <p:cNvSpPr>
            <a:spLocks noChangeArrowheads="1"/>
          </p:cNvSpPr>
          <p:nvPr/>
        </p:nvSpPr>
        <p:spPr bwMode="auto">
          <a:xfrm>
            <a:off x="1" y="5506372"/>
            <a:ext cx="5414210" cy="523875"/>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pic>
        <p:nvPicPr>
          <p:cNvPr id="5" name="Picture 2">
            <a:extLst>
              <a:ext uri="{FF2B5EF4-FFF2-40B4-BE49-F238E27FC236}">
                <a16:creationId xmlns:a16="http://schemas.microsoft.com/office/drawing/2014/main" id="{CF1FD9F8-E3AD-7BD9-E49F-F47B3C3BE5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5" y="6200067"/>
            <a:ext cx="1915795" cy="50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99043EA7-4698-7A4E-4D6B-227611D02F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528" y="6030246"/>
            <a:ext cx="1301168" cy="806281"/>
          </a:xfrm>
          <a:prstGeom prst="rect">
            <a:avLst/>
          </a:prstGeom>
        </p:spPr>
      </p:pic>
    </p:spTree>
    <p:extLst>
      <p:ext uri="{BB962C8B-B14F-4D97-AF65-F5344CB8AC3E}">
        <p14:creationId xmlns:p14="http://schemas.microsoft.com/office/powerpoint/2010/main" val="51011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666CD6-37EB-4095-B7BA-524A5CE49257}"/>
              </a:ext>
            </a:extLst>
          </p:cNvPr>
          <p:cNvSpPr>
            <a:spLocks noChangeArrowheads="1"/>
          </p:cNvSpPr>
          <p:nvPr/>
        </p:nvSpPr>
        <p:spPr bwMode="auto">
          <a:xfrm>
            <a:off x="1" y="857251"/>
            <a:ext cx="592931" cy="5143500"/>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6" name="Rectangle: Rounded Corners 8">
            <a:extLst>
              <a:ext uri="{FF2B5EF4-FFF2-40B4-BE49-F238E27FC236}">
                <a16:creationId xmlns:a16="http://schemas.microsoft.com/office/drawing/2014/main" id="{749F5C0E-2320-2EDE-0FA2-F3188547DB63}"/>
              </a:ext>
            </a:extLst>
          </p:cNvPr>
          <p:cNvSpPr>
            <a:spLocks noChangeArrowheads="1"/>
          </p:cNvSpPr>
          <p:nvPr/>
        </p:nvSpPr>
        <p:spPr bwMode="auto">
          <a:xfrm>
            <a:off x="2900363" y="930402"/>
            <a:ext cx="4893469" cy="2457080"/>
          </a:xfrm>
          <a:prstGeom prst="roundRect">
            <a:avLst>
              <a:gd name="adj" fmla="val 16667"/>
            </a:avLst>
          </a:prstGeom>
          <a:solidFill>
            <a:srgbClr val="FFFFFF"/>
          </a:solidFill>
          <a:ln w="25400">
            <a:solidFill>
              <a:srgbClr val="F79646"/>
            </a:solidFill>
            <a:round/>
            <a:headEnd/>
            <a:tailEnd/>
          </a:ln>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pPr>
            <a:r>
              <a:rPr lang="en-US" altLang="en-US" sz="21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Your Health Visiting Team</a:t>
            </a:r>
            <a:endParaRPr lang="en-US" altLang="en-US" sz="750" dirty="0"/>
          </a:p>
          <a:p>
            <a:pPr algn="ctr" defTabSz="685800" eaLnBrk="0" fontAlgn="base" hangingPunct="0">
              <a:spcBef>
                <a:spcPct val="0"/>
              </a:spcBef>
              <a:spcAft>
                <a:spcPct val="0"/>
              </a:spcAft>
            </a:pPr>
            <a:r>
              <a:rPr lang="en-US" altLang="en-US" sz="1500" b="1" u="sng" dirty="0">
                <a:solidFill>
                  <a:srgbClr val="943634"/>
                </a:solidFill>
                <a:latin typeface="Calibri" panose="020F0502020204030204" pitchFamily="34" charset="0"/>
                <a:ea typeface="Calibri" panose="020F0502020204030204" pitchFamily="34" charset="0"/>
                <a:cs typeface="Times New Roman" panose="02020603050405020304" pitchFamily="18" charset="0"/>
              </a:rPr>
              <a:t>School Readiness Workshops what we can offer you:</a:t>
            </a:r>
            <a:endParaRPr lang="en-US" altLang="en-US" sz="750" dirty="0"/>
          </a:p>
          <a:p>
            <a:pPr algn="ctr" defTabSz="685800" eaLnBrk="0" fontAlgn="base" hangingPunct="0">
              <a:spcBef>
                <a:spcPct val="0"/>
              </a:spcBef>
              <a:spcAft>
                <a:spcPct val="0"/>
              </a:spcAft>
            </a:pPr>
            <a:r>
              <a:rPr lang="en-US" altLang="en-US" sz="825" dirty="0">
                <a:latin typeface="Calibri" panose="020F0502020204030204" pitchFamily="34" charset="0"/>
                <a:ea typeface="Calibri" panose="020F0502020204030204" pitchFamily="34" charset="0"/>
                <a:cs typeface="Times New Roman" panose="02020603050405020304" pitchFamily="18" charset="0"/>
              </a:rPr>
              <a:t>Our  School Readiness staff member</a:t>
            </a:r>
            <a:r>
              <a:rPr lang="en-US" altLang="en-US" sz="825" b="1" dirty="0">
                <a:latin typeface="Calibri" panose="020F0502020204030204" pitchFamily="34" charset="0"/>
                <a:ea typeface="Calibri" panose="020F0502020204030204" pitchFamily="34" charset="0"/>
                <a:cs typeface="Times New Roman" panose="02020603050405020304" pitchFamily="18" charset="0"/>
              </a:rPr>
              <a:t> </a:t>
            </a:r>
            <a:r>
              <a:rPr lang="en-US" altLang="en-US" sz="825" dirty="0">
                <a:latin typeface="Calibri" panose="020F0502020204030204" pitchFamily="34" charset="0"/>
                <a:ea typeface="Calibri" panose="020F0502020204030204" pitchFamily="34" charset="0"/>
                <a:cs typeface="Times New Roman" panose="02020603050405020304" pitchFamily="18" charset="0"/>
              </a:rPr>
              <a:t>will be able to give</a:t>
            </a:r>
            <a:r>
              <a:rPr lang="en-US" altLang="en-US" sz="825"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advice, support </a:t>
            </a:r>
            <a:r>
              <a:rPr lang="en-US" altLang="en-US" sz="825" dirty="0">
                <a:latin typeface="Calibri" panose="020F0502020204030204" pitchFamily="34" charset="0"/>
                <a:ea typeface="Calibri" panose="020F0502020204030204" pitchFamily="34" charset="0"/>
                <a:cs typeface="Times New Roman" panose="02020603050405020304" pitchFamily="18" charset="0"/>
              </a:rPr>
              <a:t>and </a:t>
            </a:r>
            <a:r>
              <a:rPr lang="en-US" altLang="en-US" sz="825"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signpost</a:t>
            </a:r>
            <a:r>
              <a:rPr lang="en-US" altLang="en-US" sz="825" dirty="0">
                <a:latin typeface="Calibri" panose="020F0502020204030204" pitchFamily="34" charset="0"/>
                <a:ea typeface="Calibri" panose="020F0502020204030204" pitchFamily="34" charset="0"/>
                <a:cs typeface="Times New Roman" panose="02020603050405020304" pitchFamily="18" charset="0"/>
              </a:rPr>
              <a:t> to resources on</a:t>
            </a:r>
            <a:r>
              <a:rPr lang="en-US" altLang="en-US" sz="825"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toileting, </a:t>
            </a:r>
            <a:r>
              <a:rPr lang="en-US" altLang="en-US" sz="825"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behaviour</a:t>
            </a:r>
            <a:r>
              <a:rPr lang="en-US" altLang="en-US" sz="825"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sleep, fussy eating</a:t>
            </a:r>
            <a:r>
              <a:rPr lang="en-US" altLang="en-US" sz="82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altLang="en-US" sz="825" dirty="0">
                <a:latin typeface="Calibri" panose="020F0502020204030204" pitchFamily="34" charset="0"/>
                <a:ea typeface="Calibri" panose="020F0502020204030204" pitchFamily="34" charset="0"/>
                <a:cs typeface="Times New Roman" panose="02020603050405020304" pitchFamily="18" charset="0"/>
              </a:rPr>
              <a:t>and </a:t>
            </a:r>
            <a:r>
              <a:rPr lang="en-US" altLang="en-US" sz="825"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dental health. </a:t>
            </a:r>
            <a:r>
              <a:rPr lang="en-US" altLang="en-US" sz="825" dirty="0">
                <a:latin typeface="Calibri" panose="020F0502020204030204" pitchFamily="34" charset="0"/>
                <a:ea typeface="Calibri" panose="020F0502020204030204" pitchFamily="34" charset="0"/>
                <a:cs typeface="Times New Roman" panose="02020603050405020304" pitchFamily="18" charset="0"/>
              </a:rPr>
              <a:t>The support will be available through targeted health promotion workshops and activities with parents in partnership with your nursery</a:t>
            </a:r>
            <a:r>
              <a:rPr lang="en-US" altLang="en-US" sz="825" b="1" dirty="0">
                <a:latin typeface="Calibri" panose="020F0502020204030204" pitchFamily="34" charset="0"/>
                <a:ea typeface="Calibri" panose="020F0502020204030204" pitchFamily="34" charset="0"/>
                <a:cs typeface="Times New Roman" panose="02020603050405020304" pitchFamily="18" charset="0"/>
              </a:rPr>
              <a:t>.</a:t>
            </a:r>
            <a:r>
              <a:rPr lang="en-US" altLang="en-US" sz="825" dirty="0">
                <a:latin typeface="Calibri" panose="020F0502020204030204" pitchFamily="34" charset="0"/>
                <a:ea typeface="Calibri" panose="020F0502020204030204" pitchFamily="34" charset="0"/>
                <a:cs typeface="Times New Roman" panose="02020603050405020304" pitchFamily="18" charset="0"/>
              </a:rPr>
              <a:t>  By identifying development concerns early,  we can provide support through targeted interventions and early referrals to support parents and ensure children are equipped and ready for school.  </a:t>
            </a:r>
            <a:endParaRPr lang="en-US" altLang="en-US" sz="750" dirty="0"/>
          </a:p>
          <a:p>
            <a:pPr algn="ctr" defTabSz="685800" eaLnBrk="0" fontAlgn="base" hangingPunct="0">
              <a:spcBef>
                <a:spcPct val="0"/>
              </a:spcBef>
              <a:spcAft>
                <a:spcPct val="0"/>
              </a:spcAft>
            </a:pPr>
            <a:r>
              <a:rPr lang="en-US" altLang="en-US" sz="825" dirty="0">
                <a:latin typeface="Calibri" panose="020F0502020204030204" pitchFamily="34" charset="0"/>
                <a:ea typeface="Calibri" panose="020F0502020204030204" pitchFamily="34" charset="0"/>
                <a:cs typeface="Times New Roman" panose="02020603050405020304" pitchFamily="18" charset="0"/>
              </a:rPr>
              <a:t>Our experienced Nursery Nurses run a </a:t>
            </a:r>
            <a:r>
              <a:rPr lang="en-US" altLang="en-US" sz="825"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School Readiness clinic every Wednesday</a:t>
            </a:r>
            <a:r>
              <a:rPr lang="en-US" altLang="en-US" sz="825" dirty="0">
                <a:latin typeface="Calibri" panose="020F0502020204030204" pitchFamily="34" charset="0"/>
                <a:ea typeface="Calibri" panose="020F0502020204030204" pitchFamily="34" charset="0"/>
                <a:cs typeface="Times New Roman" panose="02020603050405020304" pitchFamily="18" charset="0"/>
              </a:rPr>
              <a:t>, at Stirchley Medical Practice (appointments available upon request via the number below).  </a:t>
            </a:r>
            <a:endParaRPr lang="en-US" altLang="en-US" sz="750" dirty="0"/>
          </a:p>
          <a:p>
            <a:pPr algn="ctr" defTabSz="685800" eaLnBrk="0" fontAlgn="base" hangingPunct="0">
              <a:spcBef>
                <a:spcPct val="0"/>
              </a:spcBef>
              <a:spcAft>
                <a:spcPct val="0"/>
              </a:spcAft>
            </a:pPr>
            <a:r>
              <a:rPr lang="en-US" altLang="en-US" sz="1500" b="1" dirty="0">
                <a:latin typeface="Calibri" panose="020F0502020204030204" pitchFamily="34" charset="0"/>
                <a:ea typeface="Calibri" panose="020F0502020204030204" pitchFamily="34" charset="0"/>
                <a:cs typeface="Times New Roman" panose="02020603050405020304" pitchFamily="18" charset="0"/>
              </a:rPr>
              <a:t>Ask your nursery to refer in or self-refer by calling</a:t>
            </a:r>
          </a:p>
          <a:p>
            <a:pPr algn="ctr" defTabSz="685800" eaLnBrk="0" fontAlgn="base" hangingPunct="0">
              <a:spcBef>
                <a:spcPct val="0"/>
              </a:spcBef>
              <a:spcAft>
                <a:spcPct val="0"/>
              </a:spcAft>
            </a:pPr>
            <a:r>
              <a:rPr lang="en-US" altLang="en-US" sz="1500" b="1" dirty="0">
                <a:latin typeface="Calibri" panose="020F0502020204030204" pitchFamily="34" charset="0"/>
                <a:ea typeface="Calibri" panose="020F0502020204030204" pitchFamily="34" charset="0"/>
                <a:cs typeface="Times New Roman" panose="02020603050405020304" pitchFamily="18" charset="0"/>
              </a:rPr>
              <a:t> </a:t>
            </a:r>
            <a:r>
              <a:rPr lang="en-US" altLang="en-US" sz="15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0333 358 3328</a:t>
            </a:r>
            <a:endParaRPr lang="en-US" altLang="en-US" sz="75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sp>
        <p:nvSpPr>
          <p:cNvPr id="7" name="Rectangle: Rounded Corners 2">
            <a:extLst>
              <a:ext uri="{FF2B5EF4-FFF2-40B4-BE49-F238E27FC236}">
                <a16:creationId xmlns:a16="http://schemas.microsoft.com/office/drawing/2014/main" id="{E9F62493-BC5E-BB34-DD81-F6288F1D8E0D}"/>
              </a:ext>
            </a:extLst>
          </p:cNvPr>
          <p:cNvSpPr>
            <a:spLocks noChangeArrowheads="1"/>
          </p:cNvSpPr>
          <p:nvPr/>
        </p:nvSpPr>
        <p:spPr bwMode="auto">
          <a:xfrm>
            <a:off x="2564606" y="3470519"/>
            <a:ext cx="5788377" cy="2457080"/>
          </a:xfrm>
          <a:prstGeom prst="roundRect">
            <a:avLst>
              <a:gd name="adj" fmla="val 16667"/>
            </a:avLst>
          </a:prstGeom>
          <a:solidFill>
            <a:srgbClr val="FFFFFF"/>
          </a:solidFill>
          <a:ln w="25400">
            <a:solidFill>
              <a:srgbClr val="F79646"/>
            </a:solidFill>
            <a:round/>
            <a:headEnd/>
            <a:tailEnd/>
          </a:ln>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pPr>
            <a:r>
              <a:rPr lang="en-US" altLang="en-US" sz="9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we don’t do:</a:t>
            </a:r>
            <a:endParaRPr lang="en-US" altLang="en-US" sz="788" dirty="0"/>
          </a:p>
          <a:p>
            <a:pPr algn="ctr" defTabSz="685800" eaLnBrk="0" fontAlgn="base" hangingPunct="0">
              <a:spcBef>
                <a:spcPct val="0"/>
              </a:spcBef>
              <a:spcAft>
                <a:spcPct val="0"/>
              </a:spcAft>
            </a:pPr>
            <a:r>
              <a:rPr lang="en-US" altLang="en-US" sz="900" dirty="0">
                <a:latin typeface="Calibri" panose="020F0502020204030204" pitchFamily="34" charset="0"/>
                <a:ea typeface="Calibri" panose="020F0502020204030204" pitchFamily="34" charset="0"/>
                <a:cs typeface="Times New Roman" panose="02020603050405020304" pitchFamily="18" charset="0"/>
              </a:rPr>
              <a:t>We no longer check hearing and sight in reception</a:t>
            </a:r>
            <a:endParaRPr lang="en-US" altLang="en-US" sz="788" dirty="0"/>
          </a:p>
          <a:p>
            <a:pPr algn="ctr" defTabSz="685800" eaLnBrk="0" fontAlgn="base" hangingPunct="0">
              <a:spcBef>
                <a:spcPct val="0"/>
              </a:spcBef>
              <a:spcAft>
                <a:spcPct val="0"/>
              </a:spcAft>
            </a:pPr>
            <a:r>
              <a:rPr lang="en-US" altLang="en-US" sz="900" dirty="0">
                <a:latin typeface="Calibri" panose="020F0502020204030204" pitchFamily="34" charset="0"/>
                <a:ea typeface="Calibri" panose="020F0502020204030204" pitchFamily="34" charset="0"/>
                <a:cs typeface="Times New Roman" panose="02020603050405020304" pitchFamily="18" charset="0"/>
              </a:rPr>
              <a:t>We are not a diagnostic service however we are able to sign-post to appropriate services/support </a:t>
            </a:r>
            <a:endParaRPr lang="en-US" altLang="en-US" sz="788" dirty="0"/>
          </a:p>
          <a:p>
            <a:pPr algn="ctr" defTabSz="685800" eaLnBrk="0" fontAlgn="base" hangingPunct="0">
              <a:spcBef>
                <a:spcPct val="0"/>
              </a:spcBef>
              <a:spcAft>
                <a:spcPct val="0"/>
              </a:spcAft>
            </a:pPr>
            <a:r>
              <a:rPr lang="en-US" altLang="en-US" sz="9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and when to get your child’s eyesight checked:</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You can attend most opticians and book a sight check for your child</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Please follow this link to find a local optician: </a:t>
            </a:r>
            <a:r>
              <a:rPr lang="en-US" altLang="en-US" sz="900" dirty="0">
                <a:latin typeface="Calibri" panose="020F0502020204030204" pitchFamily="34" charset="0"/>
                <a:ea typeface="Calibri" panose="020F0502020204030204" pitchFamily="34" charset="0"/>
                <a:cs typeface="Times New Roman" panose="02020603050405020304" pitchFamily="18" charset="0"/>
                <a:hlinkClick r:id="rId2"/>
              </a:rPr>
              <a:t>Sight Tests - NHS (www.nhs.uk)</a:t>
            </a:r>
            <a:r>
              <a:rPr lang="en-US" altLang="en-US" sz="900" dirty="0">
                <a:latin typeface="Calibri" panose="020F0502020204030204" pitchFamily="34" charset="0"/>
                <a:ea typeface="Calibri" panose="020F0502020204030204" pitchFamily="34" charset="0"/>
                <a:cs typeface="Times New Roman" panose="02020603050405020304" pitchFamily="18" charset="0"/>
              </a:rPr>
              <a:t>  </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Checks are free on the NHS for children </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It is best to get your child’s sight checked before they start school and then yearly thereafter. </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They will ensure your child’s sight and eye health is monitored and issue glasses if required. </a:t>
            </a:r>
            <a:endParaRPr lang="en-US" altLang="en-US" sz="788" dirty="0"/>
          </a:p>
          <a:p>
            <a:pPr algn="ctr" defTabSz="685800" eaLnBrk="0" fontAlgn="base" hangingPunct="0">
              <a:spcBef>
                <a:spcPct val="0"/>
              </a:spcBef>
              <a:spcAft>
                <a:spcPct val="0"/>
              </a:spcAft>
            </a:pPr>
            <a:r>
              <a:rPr lang="en-US" altLang="en-US" sz="9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to get my child’s hearing checked:</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Should you notice an issue with your child’s hearing, or you are alerted by school there maybe an issue you should attend your local GP who will be able to examine the ear canal and rule out infection. The GP can also refer for a hearing test if necessary. </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A school nurse can also do an audiology referral </a:t>
            </a:r>
            <a:endParaRPr lang="en-US" altLang="en-US" sz="788" dirty="0"/>
          </a:p>
          <a:p>
            <a:pPr defTabSz="685800" eaLnBrk="0" fontAlgn="base" hangingPunct="0">
              <a:spcBef>
                <a:spcPct val="0"/>
              </a:spcBef>
              <a:spcAft>
                <a:spcPct val="0"/>
              </a:spcAft>
            </a:pPr>
            <a:endParaRPr lang="en-US" altLang="en-US" sz="1350" dirty="0">
              <a:latin typeface="Arial" panose="020B0604020202020204" pitchFamily="34" charset="0"/>
            </a:endParaRPr>
          </a:p>
        </p:txBody>
      </p:sp>
      <p:pic>
        <p:nvPicPr>
          <p:cNvPr id="4099" name="Picture 38">
            <a:extLst>
              <a:ext uri="{FF2B5EF4-FFF2-40B4-BE49-F238E27FC236}">
                <a16:creationId xmlns:a16="http://schemas.microsoft.com/office/drawing/2014/main" id="{BA561207-879B-9225-79F8-884FA7B32B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895" y="5912493"/>
            <a:ext cx="1007269" cy="8001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06FED9E-6591-4049-BAAB-8456F431E001}"/>
              </a:ext>
            </a:extLst>
          </p:cNvPr>
          <p:cNvSpPr>
            <a:spLocks noChangeArrowheads="1"/>
          </p:cNvSpPr>
          <p:nvPr/>
        </p:nvSpPr>
        <p:spPr bwMode="auto">
          <a:xfrm>
            <a:off x="0" y="842425"/>
            <a:ext cx="2755669" cy="614363"/>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pic>
        <p:nvPicPr>
          <p:cNvPr id="4104" name="Picture 20">
            <a:extLst>
              <a:ext uri="{FF2B5EF4-FFF2-40B4-BE49-F238E27FC236}">
                <a16:creationId xmlns:a16="http://schemas.microsoft.com/office/drawing/2014/main" id="{698C9D66-F51A-7A43-2C56-F9EB7F9D36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3716" y="4104886"/>
            <a:ext cx="850106" cy="60126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36" descr="HCP Blue 1">
            <a:extLst>
              <a:ext uri="{FF2B5EF4-FFF2-40B4-BE49-F238E27FC236}">
                <a16:creationId xmlns:a16="http://schemas.microsoft.com/office/drawing/2014/main" id="{9093E434-9E7F-7416-C880-2F35265E1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2244" y="6000751"/>
            <a:ext cx="1421477" cy="74342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37">
            <a:extLst>
              <a:ext uri="{FF2B5EF4-FFF2-40B4-BE49-F238E27FC236}">
                <a16:creationId xmlns:a16="http://schemas.microsoft.com/office/drawing/2014/main" id="{85F34124-434D-A89E-A801-4BFBD6A676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95525"/>
            <a:ext cx="2470934" cy="51038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5">
            <a:extLst>
              <a:ext uri="{FF2B5EF4-FFF2-40B4-BE49-F238E27FC236}">
                <a16:creationId xmlns:a16="http://schemas.microsoft.com/office/drawing/2014/main" id="{5DE225C1-1406-76F7-5E40-69421E0A73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9441" y="4722556"/>
            <a:ext cx="678656" cy="678656"/>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1" descr="Toilet outline">
            <a:extLst>
              <a:ext uri="{FF2B5EF4-FFF2-40B4-BE49-F238E27FC236}">
                <a16:creationId xmlns:a16="http://schemas.microsoft.com/office/drawing/2014/main" id="{BDB5AA94-BF2E-165F-C6D6-B5B65DC430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2291" y="1668697"/>
            <a:ext cx="735806" cy="735806"/>
          </a:xfrm>
          <a:prstGeom prst="rect">
            <a:avLst/>
          </a:prstGeom>
        </p:spPr>
      </p:pic>
      <p:pic>
        <p:nvPicPr>
          <p:cNvPr id="10" name="Graphic 4" descr="Snooze with solid fill">
            <a:extLst>
              <a:ext uri="{FF2B5EF4-FFF2-40B4-BE49-F238E27FC236}">
                <a16:creationId xmlns:a16="http://schemas.microsoft.com/office/drawing/2014/main" id="{DFD936DE-4307-30E8-911E-4E61173549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32297" y="2364770"/>
            <a:ext cx="685800" cy="685800"/>
          </a:xfrm>
          <a:prstGeom prst="rect">
            <a:avLst/>
          </a:prstGeom>
        </p:spPr>
      </p:pic>
      <p:pic>
        <p:nvPicPr>
          <p:cNvPr id="11" name="Graphic 3" descr="Table setting outline">
            <a:extLst>
              <a:ext uri="{FF2B5EF4-FFF2-40B4-BE49-F238E27FC236}">
                <a16:creationId xmlns:a16="http://schemas.microsoft.com/office/drawing/2014/main" id="{B6F91084-1909-2F64-69C4-7C2538DDBCD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47742" y="2988353"/>
            <a:ext cx="685800" cy="685800"/>
          </a:xfrm>
          <a:prstGeom prst="rect">
            <a:avLst/>
          </a:prstGeom>
        </p:spPr>
      </p:pic>
      <p:pic>
        <p:nvPicPr>
          <p:cNvPr id="12" name="Graphic 7" descr="Toothbrush with solid fill">
            <a:extLst>
              <a:ext uri="{FF2B5EF4-FFF2-40B4-BE49-F238E27FC236}">
                <a16:creationId xmlns:a16="http://schemas.microsoft.com/office/drawing/2014/main" id="{D446AE26-589A-DCD7-1830-DF2F6A52404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50113" y="3517214"/>
            <a:ext cx="685800" cy="685800"/>
          </a:xfrm>
          <a:prstGeom prst="rect">
            <a:avLst/>
          </a:prstGeom>
        </p:spPr>
      </p:pic>
      <p:sp>
        <p:nvSpPr>
          <p:cNvPr id="13" name="Text Box 12">
            <a:extLst>
              <a:ext uri="{FF2B5EF4-FFF2-40B4-BE49-F238E27FC236}">
                <a16:creationId xmlns:a16="http://schemas.microsoft.com/office/drawing/2014/main" id="{F3D5CE97-9C38-06F5-CFE9-CFF72F944072}"/>
              </a:ext>
            </a:extLst>
          </p:cNvPr>
          <p:cNvSpPr txBox="1">
            <a:spLocks noChangeArrowheads="1"/>
          </p:cNvSpPr>
          <p:nvPr/>
        </p:nvSpPr>
        <p:spPr bwMode="auto">
          <a:xfrm>
            <a:off x="-45220" y="871402"/>
            <a:ext cx="2755669" cy="55377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5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Improving Lives In Our Communities</a:t>
            </a:r>
            <a:endParaRPr lang="en-US" altLang="en-US" sz="1350" dirty="0">
              <a:latin typeface="Arial" panose="020B0604020202020204" pitchFamily="34" charset="0"/>
            </a:endParaRPr>
          </a:p>
        </p:txBody>
      </p:sp>
      <p:sp>
        <p:nvSpPr>
          <p:cNvPr id="14" name="Rectangle 16">
            <a:extLst>
              <a:ext uri="{FF2B5EF4-FFF2-40B4-BE49-F238E27FC236}">
                <a16:creationId xmlns:a16="http://schemas.microsoft.com/office/drawing/2014/main" id="{3D40CBF8-4B73-19EF-BDCE-05D8C3ED0E06}"/>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Tree>
    <p:extLst>
      <p:ext uri="{BB962C8B-B14F-4D97-AF65-F5344CB8AC3E}">
        <p14:creationId xmlns:p14="http://schemas.microsoft.com/office/powerpoint/2010/main" val="346732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666CD6-37EB-4095-B7BA-524A5CE49257}"/>
              </a:ext>
            </a:extLst>
          </p:cNvPr>
          <p:cNvSpPr>
            <a:spLocks noChangeArrowheads="1"/>
          </p:cNvSpPr>
          <p:nvPr/>
        </p:nvSpPr>
        <p:spPr bwMode="auto">
          <a:xfrm>
            <a:off x="1" y="857251"/>
            <a:ext cx="592931" cy="5143500"/>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6" name="Rectangle: Rounded Corners 8">
            <a:extLst>
              <a:ext uri="{FF2B5EF4-FFF2-40B4-BE49-F238E27FC236}">
                <a16:creationId xmlns:a16="http://schemas.microsoft.com/office/drawing/2014/main" id="{749F5C0E-2320-2EDE-0FA2-F3188547DB63}"/>
              </a:ext>
            </a:extLst>
          </p:cNvPr>
          <p:cNvSpPr>
            <a:spLocks noChangeArrowheads="1"/>
          </p:cNvSpPr>
          <p:nvPr/>
        </p:nvSpPr>
        <p:spPr bwMode="auto">
          <a:xfrm>
            <a:off x="2900363" y="930402"/>
            <a:ext cx="4893469" cy="2457080"/>
          </a:xfrm>
          <a:prstGeom prst="roundRect">
            <a:avLst>
              <a:gd name="adj" fmla="val 16667"/>
            </a:avLst>
          </a:prstGeom>
          <a:solidFill>
            <a:srgbClr val="FFFFFF"/>
          </a:solidFill>
          <a:ln w="25400">
            <a:solidFill>
              <a:srgbClr val="F79646"/>
            </a:solidFill>
            <a:round/>
            <a:headEnd/>
            <a:tailEnd/>
          </a:ln>
        </p:spPr>
        <p:txBody>
          <a:bodyPr vert="horz" wrap="square" lIns="68580" tIns="34290" rIns="68580" bIns="34290" numCol="1" anchor="ctr" anchorCtr="0" compatLnSpc="1">
            <a:prstTxWarp prst="textNoShape">
              <a:avLst/>
            </a:prstTxWarp>
          </a:bodyPr>
          <a:lstStyle/>
          <a:p>
            <a:pPr algn="ctr">
              <a:lnSpc>
                <a:spcPct val="115000"/>
              </a:lnSpc>
              <a:spcAft>
                <a:spcPts val="1000"/>
              </a:spcAft>
            </a:pPr>
            <a:endParaRPr lang="en-US" sz="1800" b="1" u="sng" dirty="0">
              <a:ln>
                <a:noFill/>
              </a:ln>
              <a:solidFill>
                <a:srgbClr val="000000"/>
              </a:solidFill>
              <a:effectLst>
                <a:outerShdw blurRad="38100" dist="19050" dir="2700000" algn="tl">
                  <a:schemeClr val="dk1">
                    <a:alpha val="40000"/>
                  </a:schemeClr>
                </a:outerShdw>
              </a:effectLst>
              <a:latin typeface="Trebuchet MS" panose="020B0603020202020204" pitchFamily="34" charset="0"/>
              <a:ea typeface="Trebuchet MS" panose="020B0603020202020204" pitchFamily="34" charset="0"/>
              <a:cs typeface="Times New Roman" panose="02020603050405020304" pitchFamily="18" charset="0"/>
            </a:endParaRPr>
          </a:p>
          <a:p>
            <a:pPr algn="ctr">
              <a:lnSpc>
                <a:spcPct val="115000"/>
              </a:lnSpc>
              <a:spcAft>
                <a:spcPts val="1000"/>
              </a:spcAft>
            </a:pPr>
            <a:r>
              <a:rPr lang="en-US" sz="1800" b="1" u="sng" dirty="0">
                <a:ln>
                  <a:noFill/>
                </a:ln>
                <a:solidFill>
                  <a:srgbClr val="000000"/>
                </a:solidFill>
                <a:effectLst>
                  <a:outerShdw blurRad="38100" dist="19050" dir="2700000" algn="tl">
                    <a:schemeClr val="dk1">
                      <a:alpha val="40000"/>
                    </a:schemeClr>
                  </a:outerShdw>
                </a:effectLst>
                <a:latin typeface="Trebuchet MS" panose="020B0603020202020204" pitchFamily="34" charset="0"/>
                <a:ea typeface="Trebuchet MS" panose="020B0603020202020204" pitchFamily="34" charset="0"/>
                <a:cs typeface="Times New Roman" panose="02020603050405020304" pitchFamily="18" charset="0"/>
              </a:rPr>
              <a:t>Your School Nurse</a:t>
            </a:r>
            <a:endParaRPr lang="en-GB" sz="1800" dirty="0">
              <a:effectLst/>
              <a:latin typeface="Trebuchet MS" panose="020B0603020202020204" pitchFamily="34" charset="0"/>
              <a:ea typeface="Trebuchet MS" panose="020B0603020202020204" pitchFamily="34" charset="0"/>
              <a:cs typeface="Times New Roman" panose="02020603050405020304" pitchFamily="18" charset="0"/>
            </a:endParaRPr>
          </a:p>
          <a:p>
            <a:pPr>
              <a:lnSpc>
                <a:spcPct val="115000"/>
              </a:lnSpc>
              <a:spcAft>
                <a:spcPts val="1000"/>
              </a:spcAft>
            </a:pPr>
            <a:r>
              <a:rPr lang="en-GB" sz="1600" b="1" u="sng" dirty="0">
                <a:effectLst/>
                <a:latin typeface="Trebuchet MS" panose="020B0603020202020204" pitchFamily="34" charset="0"/>
                <a:ea typeface="Trebuchet MS" panose="020B0603020202020204" pitchFamily="34" charset="0"/>
                <a:cs typeface="Times New Roman" panose="02020603050405020304" pitchFamily="18" charset="0"/>
              </a:rPr>
              <a:t>What we can offer you:</a:t>
            </a:r>
            <a:endParaRPr lang="en-GB" sz="1600" dirty="0">
              <a:effectLst/>
              <a:latin typeface="Trebuchet MS" panose="020B0603020202020204" pitchFamily="34" charset="0"/>
              <a:ea typeface="Trebuchet MS" panose="020B0603020202020204" pitchFamily="34" charset="0"/>
              <a:cs typeface="Times New Roman" panose="02020603050405020304" pitchFamily="18" charset="0"/>
            </a:endParaRPr>
          </a:p>
          <a:p>
            <a:pPr algn="ctr" defTabSz="685800" eaLnBrk="0" fontAlgn="base" hangingPunct="0">
              <a:lnSpc>
                <a:spcPct val="115000"/>
              </a:lnSpc>
              <a:spcBef>
                <a:spcPct val="0"/>
              </a:spcBef>
              <a:spcAft>
                <a:spcPct val="0"/>
              </a:spcAft>
            </a:pPr>
            <a:r>
              <a:rPr lang="en-GB" sz="825" dirty="0">
                <a:latin typeface="Calibri" panose="020F0502020204030204" pitchFamily="34" charset="0"/>
                <a:cs typeface="Times New Roman" panose="02020603050405020304" pitchFamily="18" charset="0"/>
              </a:rPr>
              <a:t>Children will have their </a:t>
            </a:r>
            <a:r>
              <a:rPr lang="en-GB" sz="825" dirty="0">
                <a:solidFill>
                  <a:srgbClr val="FF0000"/>
                </a:solidFill>
                <a:latin typeface="Calibri" panose="020F0502020204030204" pitchFamily="34" charset="0"/>
                <a:cs typeface="Times New Roman" panose="02020603050405020304" pitchFamily="18" charset="0"/>
              </a:rPr>
              <a:t>height and weight </a:t>
            </a:r>
            <a:r>
              <a:rPr lang="en-GB" sz="825" dirty="0">
                <a:latin typeface="Calibri" panose="020F0502020204030204" pitchFamily="34" charset="0"/>
                <a:cs typeface="Times New Roman" panose="02020603050405020304" pitchFamily="18" charset="0"/>
              </a:rPr>
              <a:t>measured in reception and year 6 (unless opted out of). More information and help can be found at </a:t>
            </a:r>
            <a:r>
              <a:rPr lang="en-GB" sz="825" dirty="0">
                <a:solidFill>
                  <a:srgbClr val="0070C0"/>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National Child Measurement Programme - NHS Digital</a:t>
            </a:r>
            <a:endParaRPr lang="en-GB" sz="825" dirty="0">
              <a:solidFill>
                <a:srgbClr val="0070C0"/>
              </a:solidFill>
              <a:latin typeface="Calibri" panose="020F0502020204030204" pitchFamily="34" charset="0"/>
              <a:cs typeface="Times New Roman" panose="02020603050405020304" pitchFamily="18" charset="0"/>
            </a:endParaRPr>
          </a:p>
          <a:p>
            <a:pPr algn="ctr" defTabSz="685800" eaLnBrk="0" fontAlgn="base" hangingPunct="0">
              <a:lnSpc>
                <a:spcPct val="115000"/>
              </a:lnSpc>
              <a:spcBef>
                <a:spcPct val="0"/>
              </a:spcBef>
              <a:spcAft>
                <a:spcPct val="0"/>
              </a:spcAft>
            </a:pPr>
            <a:r>
              <a:rPr lang="en-GB" sz="825" dirty="0">
                <a:solidFill>
                  <a:srgbClr val="FF0000"/>
                </a:solidFill>
                <a:latin typeface="Calibri" panose="020F0502020204030204" pitchFamily="34" charset="0"/>
                <a:cs typeface="Times New Roman" panose="02020603050405020304" pitchFamily="18" charset="0"/>
              </a:rPr>
              <a:t>Advice, support</a:t>
            </a:r>
            <a:r>
              <a:rPr lang="en-GB" sz="825" dirty="0">
                <a:latin typeface="Calibri" panose="020F0502020204030204" pitchFamily="34" charset="0"/>
                <a:cs typeface="Times New Roman" panose="02020603050405020304" pitchFamily="18" charset="0"/>
              </a:rPr>
              <a:t>, and </a:t>
            </a:r>
            <a:r>
              <a:rPr lang="en-GB" sz="825" dirty="0">
                <a:solidFill>
                  <a:srgbClr val="FF0000"/>
                </a:solidFill>
                <a:latin typeface="Calibri" panose="020F0502020204030204" pitchFamily="34" charset="0"/>
                <a:cs typeface="Times New Roman" panose="02020603050405020304" pitchFamily="18" charset="0"/>
              </a:rPr>
              <a:t>signposting</a:t>
            </a:r>
            <a:r>
              <a:rPr lang="en-GB" sz="825" dirty="0">
                <a:latin typeface="Calibri" panose="020F0502020204030204" pitchFamily="34" charset="0"/>
                <a:cs typeface="Times New Roman" panose="02020603050405020304" pitchFamily="18" charset="0"/>
              </a:rPr>
              <a:t> to resources on </a:t>
            </a:r>
            <a:r>
              <a:rPr lang="en-GB" sz="825" dirty="0">
                <a:solidFill>
                  <a:srgbClr val="FF0000"/>
                </a:solidFill>
                <a:latin typeface="Calibri" panose="020F0502020204030204" pitchFamily="34" charset="0"/>
                <a:cs typeface="Times New Roman" panose="02020603050405020304" pitchFamily="18" charset="0"/>
              </a:rPr>
              <a:t>toileting, behaviour, healthy lifestyles, emotional </a:t>
            </a:r>
            <a:r>
              <a:rPr lang="en-GB" sz="825" dirty="0">
                <a:latin typeface="Calibri" panose="020F0502020204030204" pitchFamily="34" charset="0"/>
                <a:cs typeface="Times New Roman" panose="02020603050405020304" pitchFamily="18" charset="0"/>
              </a:rPr>
              <a:t>and</a:t>
            </a:r>
            <a:r>
              <a:rPr lang="en-GB" sz="825" dirty="0">
                <a:solidFill>
                  <a:srgbClr val="FF0000"/>
                </a:solidFill>
                <a:latin typeface="Calibri" panose="020F0502020204030204" pitchFamily="34" charset="0"/>
                <a:cs typeface="Times New Roman" panose="02020603050405020304" pitchFamily="18" charset="0"/>
              </a:rPr>
              <a:t> mental well-being</a:t>
            </a:r>
            <a:r>
              <a:rPr lang="en-GB" sz="825" dirty="0">
                <a:latin typeface="Calibri" panose="020F0502020204030204" pitchFamily="34" charset="0"/>
                <a:cs typeface="Times New Roman" panose="02020603050405020304" pitchFamily="18" charset="0"/>
              </a:rPr>
              <a:t>.</a:t>
            </a:r>
            <a:endParaRPr lang="en-GB" sz="825" dirty="0">
              <a:solidFill>
                <a:srgbClr val="FF0000"/>
              </a:solidFill>
              <a:latin typeface="Calibri" panose="020F0502020204030204" pitchFamily="34" charset="0"/>
              <a:cs typeface="Times New Roman" panose="02020603050405020304" pitchFamily="18" charset="0"/>
            </a:endParaRPr>
          </a:p>
          <a:p>
            <a:pPr algn="ctr" defTabSz="685800" eaLnBrk="0" fontAlgn="base" hangingPunct="0">
              <a:lnSpc>
                <a:spcPct val="115000"/>
              </a:lnSpc>
              <a:spcBef>
                <a:spcPct val="0"/>
              </a:spcBef>
              <a:spcAft>
                <a:spcPct val="0"/>
              </a:spcAft>
            </a:pPr>
            <a:r>
              <a:rPr lang="en-GB" sz="825" dirty="0">
                <a:latin typeface="Calibri" panose="020F0502020204030204" pitchFamily="34" charset="0"/>
                <a:cs typeface="Times New Roman" panose="02020603050405020304" pitchFamily="18" charset="0"/>
              </a:rPr>
              <a:t>Our Emotional health and wellbeing lead nurse also runs </a:t>
            </a:r>
            <a:r>
              <a:rPr lang="en-GB" sz="825" dirty="0">
                <a:solidFill>
                  <a:srgbClr val="FF0000"/>
                </a:solidFill>
                <a:latin typeface="Calibri" panose="020F0502020204030204" pitchFamily="34" charset="0"/>
                <a:cs typeface="Times New Roman" panose="02020603050405020304" pitchFamily="18" charset="0"/>
              </a:rPr>
              <a:t>a clinic for parents every Monday</a:t>
            </a:r>
            <a:r>
              <a:rPr lang="en-GB" sz="825" dirty="0">
                <a:latin typeface="Calibri" panose="020F0502020204030204" pitchFamily="34" charset="0"/>
                <a:cs typeface="Times New Roman" panose="02020603050405020304" pitchFamily="18" charset="0"/>
              </a:rPr>
              <a:t>, 9-2pm at Sutton Hill Medical Practice (online appointments also available upon request via the number below).</a:t>
            </a:r>
          </a:p>
          <a:p>
            <a:pPr>
              <a:lnSpc>
                <a:spcPct val="115000"/>
              </a:lnSpc>
              <a:spcAft>
                <a:spcPts val="1000"/>
              </a:spcAft>
            </a:pPr>
            <a:r>
              <a:rPr lang="en-GB" sz="1600" b="1" dirty="0">
                <a:effectLst/>
                <a:latin typeface="Trebuchet MS" panose="020B0603020202020204" pitchFamily="34" charset="0"/>
                <a:ea typeface="Trebuchet MS" panose="020B0603020202020204" pitchFamily="34" charset="0"/>
                <a:cs typeface="Times New Roman" panose="02020603050405020304" pitchFamily="18" charset="0"/>
              </a:rPr>
              <a:t>    Ask your school to refer in or self-refer by                	     calling </a:t>
            </a:r>
            <a:r>
              <a:rPr lang="en-GB" sz="1600" b="1" u="sng"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0333 358 3328</a:t>
            </a:r>
            <a:endParaRPr lang="en-GB" sz="1600" dirty="0">
              <a:effectLst/>
              <a:latin typeface="Trebuchet MS" panose="020B0603020202020204" pitchFamily="34" charset="0"/>
              <a:ea typeface="Trebuchet MS" panose="020B0603020202020204" pitchFamily="34" charset="0"/>
              <a:cs typeface="Times New Roman" panose="02020603050405020304" pitchFamily="18" charset="0"/>
            </a:endParaRPr>
          </a:p>
          <a:p>
            <a:pPr defTabSz="685800" eaLnBrk="0" fontAlgn="base" hangingPunct="0">
              <a:spcBef>
                <a:spcPct val="0"/>
              </a:spcBef>
              <a:spcAft>
                <a:spcPct val="0"/>
              </a:spcAft>
            </a:pPr>
            <a:endParaRPr lang="en-US" altLang="en-US" sz="1350" dirty="0">
              <a:latin typeface="Arial" panose="020B0604020202020204" pitchFamily="34" charset="0"/>
            </a:endParaRPr>
          </a:p>
        </p:txBody>
      </p:sp>
      <p:sp>
        <p:nvSpPr>
          <p:cNvPr id="7" name="Rectangle: Rounded Corners 2">
            <a:extLst>
              <a:ext uri="{FF2B5EF4-FFF2-40B4-BE49-F238E27FC236}">
                <a16:creationId xmlns:a16="http://schemas.microsoft.com/office/drawing/2014/main" id="{E9F62493-BC5E-BB34-DD81-F6288F1D8E0D}"/>
              </a:ext>
            </a:extLst>
          </p:cNvPr>
          <p:cNvSpPr>
            <a:spLocks noChangeArrowheads="1"/>
          </p:cNvSpPr>
          <p:nvPr/>
        </p:nvSpPr>
        <p:spPr bwMode="auto">
          <a:xfrm>
            <a:off x="2564606" y="3470519"/>
            <a:ext cx="5788377" cy="2457080"/>
          </a:xfrm>
          <a:prstGeom prst="roundRect">
            <a:avLst>
              <a:gd name="adj" fmla="val 16667"/>
            </a:avLst>
          </a:prstGeom>
          <a:solidFill>
            <a:srgbClr val="FFFFFF"/>
          </a:solidFill>
          <a:ln w="25400">
            <a:solidFill>
              <a:srgbClr val="F79646"/>
            </a:solidFill>
            <a:round/>
            <a:headEnd/>
            <a:tailEnd/>
          </a:ln>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pPr>
            <a:r>
              <a:rPr lang="en-US" altLang="en-US" sz="9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we don’t do:</a:t>
            </a:r>
            <a:endParaRPr lang="en-US" altLang="en-US" sz="788" dirty="0"/>
          </a:p>
          <a:p>
            <a:pPr algn="ctr" defTabSz="685800" eaLnBrk="0" fontAlgn="base" hangingPunct="0">
              <a:spcBef>
                <a:spcPct val="0"/>
              </a:spcBef>
              <a:spcAft>
                <a:spcPct val="0"/>
              </a:spcAft>
            </a:pPr>
            <a:r>
              <a:rPr lang="en-US" altLang="en-US" sz="900" dirty="0">
                <a:latin typeface="Calibri" panose="020F0502020204030204" pitchFamily="34" charset="0"/>
                <a:ea typeface="Calibri" panose="020F0502020204030204" pitchFamily="34" charset="0"/>
                <a:cs typeface="Times New Roman" panose="02020603050405020304" pitchFamily="18" charset="0"/>
              </a:rPr>
              <a:t>We no longer check hearing and sight in reception</a:t>
            </a:r>
            <a:endParaRPr lang="en-US" altLang="en-US" sz="788" dirty="0"/>
          </a:p>
          <a:p>
            <a:pPr algn="ctr" defTabSz="685800" eaLnBrk="0" fontAlgn="base" hangingPunct="0">
              <a:spcBef>
                <a:spcPct val="0"/>
              </a:spcBef>
              <a:spcAft>
                <a:spcPct val="0"/>
              </a:spcAft>
            </a:pPr>
            <a:r>
              <a:rPr lang="en-US" altLang="en-US" sz="900" dirty="0">
                <a:latin typeface="Calibri" panose="020F0502020204030204" pitchFamily="34" charset="0"/>
                <a:ea typeface="Calibri" panose="020F0502020204030204" pitchFamily="34" charset="0"/>
                <a:cs typeface="Times New Roman" panose="02020603050405020304" pitchFamily="18" charset="0"/>
              </a:rPr>
              <a:t>We are not a diagnostic service however we are able to sign-post to appropriate services/support </a:t>
            </a:r>
            <a:endParaRPr lang="en-US" altLang="en-US" sz="788" dirty="0"/>
          </a:p>
          <a:p>
            <a:pPr algn="ctr" defTabSz="685800" eaLnBrk="0" fontAlgn="base" hangingPunct="0">
              <a:spcBef>
                <a:spcPct val="0"/>
              </a:spcBef>
              <a:spcAft>
                <a:spcPct val="0"/>
              </a:spcAft>
            </a:pPr>
            <a:r>
              <a:rPr lang="en-US" altLang="en-US" sz="9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and when to get your child’s eyesight checked:</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You can attend most opticians and book a sight check for your child</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Please follow this link to find a local optician: </a:t>
            </a:r>
            <a:r>
              <a:rPr lang="en-US" altLang="en-US" sz="900" dirty="0">
                <a:latin typeface="Calibri" panose="020F0502020204030204" pitchFamily="34" charset="0"/>
                <a:ea typeface="Calibri" panose="020F0502020204030204" pitchFamily="34" charset="0"/>
                <a:cs typeface="Times New Roman" panose="02020603050405020304" pitchFamily="18" charset="0"/>
                <a:hlinkClick r:id="rId4"/>
              </a:rPr>
              <a:t>Sight Tests - NHS (www.nhs.uk)</a:t>
            </a:r>
            <a:r>
              <a:rPr lang="en-US" altLang="en-US" sz="900" dirty="0">
                <a:latin typeface="Calibri" panose="020F0502020204030204" pitchFamily="34" charset="0"/>
                <a:ea typeface="Calibri" panose="020F0502020204030204" pitchFamily="34" charset="0"/>
                <a:cs typeface="Times New Roman" panose="02020603050405020304" pitchFamily="18" charset="0"/>
              </a:rPr>
              <a:t>  </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Checks are free on the NHS for children </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It is best to get your child’s sight checked before they start school and then yearly thereafter. </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They will ensure your child’s sight and eye health is monitored and issue glasses if required. </a:t>
            </a:r>
            <a:endParaRPr lang="en-US" altLang="en-US" sz="788" dirty="0"/>
          </a:p>
          <a:p>
            <a:pPr algn="ctr" defTabSz="685800" eaLnBrk="0" fontAlgn="base" hangingPunct="0">
              <a:spcBef>
                <a:spcPct val="0"/>
              </a:spcBef>
              <a:spcAft>
                <a:spcPct val="0"/>
              </a:spcAft>
            </a:pPr>
            <a:r>
              <a:rPr lang="en-US" altLang="en-US" sz="9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to get my child’s hearing checked:</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Should you notice an issue with your child’s hearing, or you are alerted by school there maybe an issue you should attend your local GP who will be able to examine the ear canal and rule out infection. The GP can also refer for a hearing test if necessary. </a:t>
            </a:r>
            <a:endParaRPr lang="en-US" altLang="en-US" sz="788" dirty="0"/>
          </a:p>
          <a:p>
            <a:pPr algn="ctr" defTabSz="685800" eaLnBrk="0" fontAlgn="base" hangingPunct="0">
              <a:spcBef>
                <a:spcPct val="0"/>
              </a:spcBef>
              <a:spcAft>
                <a:spcPct val="0"/>
              </a:spcAft>
              <a:buFontTx/>
              <a:buChar char="•"/>
            </a:pPr>
            <a:r>
              <a:rPr lang="en-US" altLang="en-US" sz="900" dirty="0">
                <a:latin typeface="Calibri" panose="020F0502020204030204" pitchFamily="34" charset="0"/>
                <a:ea typeface="Calibri" panose="020F0502020204030204" pitchFamily="34" charset="0"/>
                <a:cs typeface="Times New Roman" panose="02020603050405020304" pitchFamily="18" charset="0"/>
              </a:rPr>
              <a:t>A school nurse can also do an audiology referral </a:t>
            </a:r>
            <a:endParaRPr lang="en-US" altLang="en-US" sz="788" dirty="0"/>
          </a:p>
          <a:p>
            <a:pPr defTabSz="685800" eaLnBrk="0" fontAlgn="base" hangingPunct="0">
              <a:spcBef>
                <a:spcPct val="0"/>
              </a:spcBef>
              <a:spcAft>
                <a:spcPct val="0"/>
              </a:spcAft>
            </a:pPr>
            <a:endParaRPr lang="en-US" altLang="en-US" sz="1350" dirty="0">
              <a:latin typeface="Arial" panose="020B0604020202020204" pitchFamily="34" charset="0"/>
            </a:endParaRPr>
          </a:p>
        </p:txBody>
      </p:sp>
      <p:pic>
        <p:nvPicPr>
          <p:cNvPr id="4099" name="Picture 38">
            <a:extLst>
              <a:ext uri="{FF2B5EF4-FFF2-40B4-BE49-F238E27FC236}">
                <a16:creationId xmlns:a16="http://schemas.microsoft.com/office/drawing/2014/main" id="{BA561207-879B-9225-79F8-884FA7B32B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968" y="5981701"/>
            <a:ext cx="1007269" cy="8001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06FED9E-6591-4049-BAAB-8456F431E001}"/>
              </a:ext>
            </a:extLst>
          </p:cNvPr>
          <p:cNvSpPr>
            <a:spLocks noChangeArrowheads="1"/>
          </p:cNvSpPr>
          <p:nvPr/>
        </p:nvSpPr>
        <p:spPr bwMode="auto">
          <a:xfrm>
            <a:off x="0" y="842425"/>
            <a:ext cx="2755669" cy="614363"/>
          </a:xfrm>
          <a:prstGeom prst="rect">
            <a:avLst/>
          </a:prstGeom>
          <a:solidFill>
            <a:srgbClr val="0072C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pic>
        <p:nvPicPr>
          <p:cNvPr id="4104" name="Picture 20">
            <a:extLst>
              <a:ext uri="{FF2B5EF4-FFF2-40B4-BE49-F238E27FC236}">
                <a16:creationId xmlns:a16="http://schemas.microsoft.com/office/drawing/2014/main" id="{698C9D66-F51A-7A43-2C56-F9EB7F9D36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716" y="4104886"/>
            <a:ext cx="850106" cy="60126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36" descr="HCP Blue 1">
            <a:extLst>
              <a:ext uri="{FF2B5EF4-FFF2-40B4-BE49-F238E27FC236}">
                <a16:creationId xmlns:a16="http://schemas.microsoft.com/office/drawing/2014/main" id="{9093E434-9E7F-7416-C880-2F35265E19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4680" y="5986516"/>
            <a:ext cx="1421477" cy="74342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37">
            <a:extLst>
              <a:ext uri="{FF2B5EF4-FFF2-40B4-BE49-F238E27FC236}">
                <a16:creationId xmlns:a16="http://schemas.microsoft.com/office/drawing/2014/main" id="{85F34124-434D-A89E-A801-4BFBD6A676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218040"/>
            <a:ext cx="2470934" cy="51038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5">
            <a:extLst>
              <a:ext uri="{FF2B5EF4-FFF2-40B4-BE49-F238E27FC236}">
                <a16:creationId xmlns:a16="http://schemas.microsoft.com/office/drawing/2014/main" id="{5DE225C1-1406-76F7-5E40-69421E0A737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39441" y="4722556"/>
            <a:ext cx="678656" cy="678656"/>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1" descr="Toilet outline">
            <a:extLst>
              <a:ext uri="{FF2B5EF4-FFF2-40B4-BE49-F238E27FC236}">
                <a16:creationId xmlns:a16="http://schemas.microsoft.com/office/drawing/2014/main" id="{BDB5AA94-BF2E-165F-C6D6-B5B65DC430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2291" y="1668697"/>
            <a:ext cx="735806" cy="735806"/>
          </a:xfrm>
          <a:prstGeom prst="rect">
            <a:avLst/>
          </a:prstGeom>
        </p:spPr>
      </p:pic>
      <p:pic>
        <p:nvPicPr>
          <p:cNvPr id="10" name="Graphic 4" descr="Snooze with solid fill">
            <a:extLst>
              <a:ext uri="{FF2B5EF4-FFF2-40B4-BE49-F238E27FC236}">
                <a16:creationId xmlns:a16="http://schemas.microsoft.com/office/drawing/2014/main" id="{DFD936DE-4307-30E8-911E-4E61173549B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32297" y="2364770"/>
            <a:ext cx="685800" cy="685800"/>
          </a:xfrm>
          <a:prstGeom prst="rect">
            <a:avLst/>
          </a:prstGeom>
        </p:spPr>
      </p:pic>
      <p:pic>
        <p:nvPicPr>
          <p:cNvPr id="11" name="Graphic 3" descr="Table setting outline">
            <a:extLst>
              <a:ext uri="{FF2B5EF4-FFF2-40B4-BE49-F238E27FC236}">
                <a16:creationId xmlns:a16="http://schemas.microsoft.com/office/drawing/2014/main" id="{B6F91084-1909-2F64-69C4-7C2538DDBCD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47742" y="2988353"/>
            <a:ext cx="685800" cy="685800"/>
          </a:xfrm>
          <a:prstGeom prst="rect">
            <a:avLst/>
          </a:prstGeom>
        </p:spPr>
      </p:pic>
      <p:pic>
        <p:nvPicPr>
          <p:cNvPr id="12" name="Graphic 7" descr="Toothbrush with solid fill">
            <a:extLst>
              <a:ext uri="{FF2B5EF4-FFF2-40B4-BE49-F238E27FC236}">
                <a16:creationId xmlns:a16="http://schemas.microsoft.com/office/drawing/2014/main" id="{D446AE26-589A-DCD7-1830-DF2F6A52404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0113" y="3517214"/>
            <a:ext cx="685800" cy="685800"/>
          </a:xfrm>
          <a:prstGeom prst="rect">
            <a:avLst/>
          </a:prstGeom>
        </p:spPr>
      </p:pic>
      <p:sp>
        <p:nvSpPr>
          <p:cNvPr id="13" name="Text Box 12">
            <a:extLst>
              <a:ext uri="{FF2B5EF4-FFF2-40B4-BE49-F238E27FC236}">
                <a16:creationId xmlns:a16="http://schemas.microsoft.com/office/drawing/2014/main" id="{F3D5CE97-9C38-06F5-CFE9-CFF72F944072}"/>
              </a:ext>
            </a:extLst>
          </p:cNvPr>
          <p:cNvSpPr txBox="1">
            <a:spLocks noChangeArrowheads="1"/>
          </p:cNvSpPr>
          <p:nvPr/>
        </p:nvSpPr>
        <p:spPr bwMode="auto">
          <a:xfrm>
            <a:off x="-45220" y="871402"/>
            <a:ext cx="2755669" cy="55377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5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Improving Lives In Our Communities</a:t>
            </a:r>
            <a:endParaRPr lang="en-US" altLang="en-US" sz="1350" dirty="0">
              <a:latin typeface="Arial" panose="020B0604020202020204" pitchFamily="34" charset="0"/>
            </a:endParaRPr>
          </a:p>
        </p:txBody>
      </p:sp>
      <p:sp>
        <p:nvSpPr>
          <p:cNvPr id="14" name="Rectangle 16">
            <a:extLst>
              <a:ext uri="{FF2B5EF4-FFF2-40B4-BE49-F238E27FC236}">
                <a16:creationId xmlns:a16="http://schemas.microsoft.com/office/drawing/2014/main" id="{3D40CBF8-4B73-19EF-BDCE-05D8C3ED0E06}"/>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Tree>
    <p:extLst>
      <p:ext uri="{BB962C8B-B14F-4D97-AF65-F5344CB8AC3E}">
        <p14:creationId xmlns:p14="http://schemas.microsoft.com/office/powerpoint/2010/main" val="1562188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6CDCD123110943A8C145BF711BC26E" ma:contentTypeVersion="" ma:contentTypeDescription="Create a new document." ma:contentTypeScope="" ma:versionID="7bcee31c59d04e490dd8c366a95b7ce4">
  <xsd:schema xmlns:xsd="http://www.w3.org/2001/XMLSchema" xmlns:xs="http://www.w3.org/2001/XMLSchema" xmlns:p="http://schemas.microsoft.com/office/2006/metadata/properties" xmlns:ns2="07450488-5eec-4160-8bb9-f4adfc39963a" xmlns:ns3="1c7d9a60-9be0-44eb-8679-1d168711d289" xmlns:ns4="3c6552ff-e203-492b-9a4a-86c2b1ce869f" targetNamespace="http://schemas.microsoft.com/office/2006/metadata/properties" ma:root="true" ma:fieldsID="9fed3a29bfc2f479c0843c906f24bb31" ns2:_="" ns3:_="" ns4:_="">
    <xsd:import namespace="07450488-5eec-4160-8bb9-f4adfc39963a"/>
    <xsd:import namespace="1c7d9a60-9be0-44eb-8679-1d168711d289"/>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50488-5eec-4160-8bb9-f4adfc3996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7d9a60-9be0-44eb-8679-1d168711d2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2CD4C90-2034-48E5-965E-AA2DD8AAE3CA}" ma:internalName="TaxCatchAll" ma:showField="CatchAllData" ma:web="{1c7d9a60-9be0-44eb-8679-1d168711d2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AB4E01-C4A9-48B2-B0E0-1D10F60D2470}"/>
</file>

<file path=customXml/itemProps2.xml><?xml version="1.0" encoding="utf-8"?>
<ds:datastoreItem xmlns:ds="http://schemas.openxmlformats.org/officeDocument/2006/customXml" ds:itemID="{85F96710-FE21-4ADF-8541-B660C5FE8641}"/>
</file>

<file path=docProps/app.xml><?xml version="1.0" encoding="utf-8"?>
<Properties xmlns="http://schemas.openxmlformats.org/officeDocument/2006/extended-properties" xmlns:vt="http://schemas.openxmlformats.org/officeDocument/2006/docPropsVTypes">
  <TotalTime>1065</TotalTime>
  <Words>1404</Words>
  <Application>Microsoft Office PowerPoint</Application>
  <PresentationFormat>On-screen Show (4:3)</PresentationFormat>
  <Paragraphs>118</Paragraphs>
  <Slides>13</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Bookman Old Style</vt:lpstr>
      <vt:lpstr>Calibri</vt:lpstr>
      <vt:lpstr>Trebuchet MS</vt:lpstr>
      <vt:lpstr>Office Theme</vt:lpstr>
      <vt:lpstr>Acrobat Document</vt:lpstr>
      <vt:lpstr>PowerPoint Presentation</vt:lpstr>
      <vt:lpstr>PowerPoint Presentation</vt:lpstr>
      <vt:lpstr>Family First</vt:lpstr>
      <vt:lpstr>Community First</vt:lpstr>
      <vt:lpstr>PowerPoint Presentation</vt:lpstr>
      <vt:lpstr>PowerPoint Presentation</vt:lpstr>
      <vt:lpstr>School Readiness  </vt:lpstr>
      <vt:lpstr>PowerPoint Presentation</vt:lpstr>
      <vt:lpstr>PowerPoint Presentation</vt:lpstr>
      <vt:lpstr>PowerPoint Presentation</vt:lpstr>
      <vt:lpstr>PowerPoint Presentation</vt:lpstr>
      <vt:lpstr>PowerPoint Presentation</vt:lpstr>
      <vt:lpstr>PowerPoint Presentation</vt:lpstr>
    </vt:vector>
  </TitlesOfParts>
  <Company>Shropshire Community Health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Rogers</dc:creator>
  <cp:lastModifiedBy>CLARK, Sharon (SHROPSHIRE COMMUNITY HEALTH NHS TRUST)</cp:lastModifiedBy>
  <cp:revision>79</cp:revision>
  <dcterms:created xsi:type="dcterms:W3CDTF">2014-09-16T08:16:12Z</dcterms:created>
  <dcterms:modified xsi:type="dcterms:W3CDTF">2024-04-25T07:55:48Z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-591559058</vt:i4>
  </property>
  <property fmtid="{D5CDD505-2E9C-101B-9397-08002B2CF9AE}" pid="3" name="_NewReviewCycle">
    <vt:lpwstr/>
  </property>
  <property fmtid="{D5CDD505-2E9C-101B-9397-08002B2CF9AE}" pid="4" name="_EmailSubject">
    <vt:lpwstr/>
  </property>
  <property fmtid="{D5CDD505-2E9C-101B-9397-08002B2CF9AE}" pid="5" name="_AuthorEmail">
    <vt:lpwstr>sharon.clark23@nhs.net</vt:lpwstr>
  </property>
  <property fmtid="{D5CDD505-2E9C-101B-9397-08002B2CF9AE}" pid="6" name="_AuthorEmailDisplayName">
    <vt:lpwstr>CLARK, Sharon (SHROPSHIRE COMMUNITY HEALTH NHS TRUST)</vt:lpwstr>
  </property>
  <property fmtid="{D5CDD505-2E9C-101B-9397-08002B2CF9AE}" pid="7" name="_PreviousAdHocReviewCycleID">
    <vt:i4>233775238</vt:i4>
  </property>
</Properties>
</file>